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56" r:id="rId2"/>
    <p:sldId id="257" r:id="rId3"/>
    <p:sldId id="262" r:id="rId4"/>
    <p:sldId id="258" r:id="rId5"/>
    <p:sldId id="260" r:id="rId6"/>
    <p:sldId id="267" r:id="rId7"/>
    <p:sldId id="263" r:id="rId8"/>
    <p:sldId id="261" r:id="rId9"/>
    <p:sldId id="266" r:id="rId10"/>
    <p:sldId id="268" r:id="rId11"/>
    <p:sldId id="264" r:id="rId12"/>
    <p:sldId id="259" r:id="rId13"/>
    <p:sldId id="265"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8" autoAdjust="0"/>
    <p:restoredTop sz="79887" autoAdjust="0"/>
  </p:normalViewPr>
  <p:slideViewPr>
    <p:cSldViewPr>
      <p:cViewPr varScale="1">
        <p:scale>
          <a:sx n="90" d="100"/>
          <a:sy n="90" d="100"/>
        </p:scale>
        <p:origin x="-2148"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B5CDA3-26A8-44A8-93C9-D62117BFFF45}" type="datetimeFigureOut">
              <a:rPr lang="en-US" smtClean="0"/>
              <a:t>4/15/2014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119C23-C7AC-4106-86C2-E4C436987DEF}" type="slidenum">
              <a:rPr lang="en-US" smtClean="0"/>
              <a:t>‹#›</a:t>
            </a:fld>
            <a:endParaRPr lang="en-US"/>
          </a:p>
        </p:txBody>
      </p:sp>
    </p:spTree>
    <p:extLst>
      <p:ext uri="{BB962C8B-B14F-4D97-AF65-F5344CB8AC3E}">
        <p14:creationId xmlns:p14="http://schemas.microsoft.com/office/powerpoint/2010/main" val="3455835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119C23-C7AC-4106-86C2-E4C436987DEF}" type="slidenum">
              <a:rPr lang="en-US" smtClean="0"/>
              <a:t>2</a:t>
            </a:fld>
            <a:endParaRPr lang="en-US"/>
          </a:p>
        </p:txBody>
      </p:sp>
    </p:spTree>
    <p:extLst>
      <p:ext uri="{BB962C8B-B14F-4D97-AF65-F5344CB8AC3E}">
        <p14:creationId xmlns:p14="http://schemas.microsoft.com/office/powerpoint/2010/main" val="4089826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119C23-C7AC-4106-86C2-E4C436987DEF}" type="slidenum">
              <a:rPr lang="en-US" smtClean="0"/>
              <a:t>3</a:t>
            </a:fld>
            <a:endParaRPr lang="en-US"/>
          </a:p>
        </p:txBody>
      </p:sp>
    </p:spTree>
    <p:extLst>
      <p:ext uri="{BB962C8B-B14F-4D97-AF65-F5344CB8AC3E}">
        <p14:creationId xmlns:p14="http://schemas.microsoft.com/office/powerpoint/2010/main" val="4089784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Direct Ecological Impacts</a:t>
            </a:r>
          </a:p>
          <a:p>
            <a:r>
              <a:rPr lang="en-US" dirty="0" smtClean="0"/>
              <a:t>Iraqi’s</a:t>
            </a:r>
            <a:r>
              <a:rPr lang="en-US" baseline="0" dirty="0" smtClean="0"/>
              <a:t> oil Red Sea</a:t>
            </a:r>
          </a:p>
          <a:p>
            <a:r>
              <a:rPr lang="en-US" baseline="0" dirty="0" smtClean="0"/>
              <a:t>Iraqi’s Kuwait oil fields fire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Land mines</a:t>
            </a:r>
          </a:p>
          <a:p>
            <a:endParaRPr lang="en-US" baseline="0" dirty="0" smtClean="0"/>
          </a:p>
          <a:p>
            <a:r>
              <a:rPr lang="en-US" baseline="0" dirty="0" smtClean="0"/>
              <a:t>Chemicals</a:t>
            </a:r>
          </a:p>
          <a:p>
            <a:r>
              <a:rPr lang="en-US" baseline="0" dirty="0" smtClean="0"/>
              <a:t>Agent Orange Vietnam deforestation</a:t>
            </a:r>
          </a:p>
          <a:p>
            <a:r>
              <a:rPr lang="en-US" baseline="0" dirty="0" smtClean="0"/>
              <a:t>Human health impacts</a:t>
            </a:r>
          </a:p>
          <a:p>
            <a:endParaRPr lang="en-US" baseline="0" dirty="0" smtClean="0"/>
          </a:p>
          <a:p>
            <a:r>
              <a:rPr lang="en-US" baseline="0" dirty="0" smtClean="0"/>
              <a:t>Land use change</a:t>
            </a:r>
          </a:p>
          <a:p>
            <a:r>
              <a:rPr lang="en-US" baseline="0" dirty="0" smtClean="0"/>
              <a:t>Kono District – eastern Sierra Leone – West Africa</a:t>
            </a:r>
          </a:p>
          <a:p>
            <a:r>
              <a:rPr lang="en-US" baseline="0" dirty="0" smtClean="0"/>
              <a:t>Civil war</a:t>
            </a:r>
          </a:p>
          <a:p>
            <a:r>
              <a:rPr lang="en-US" baseline="0" dirty="0" smtClean="0"/>
              <a:t>49% increase bare ground during and after war</a:t>
            </a:r>
          </a:p>
          <a:p>
            <a:r>
              <a:rPr lang="en-US" baseline="0" dirty="0" smtClean="0"/>
              <a:t>60% decrease in agricultural area during war</a:t>
            </a:r>
          </a:p>
          <a:p>
            <a:r>
              <a:rPr lang="en-US" baseline="0" dirty="0" smtClean="0"/>
              <a:t>After – resources required to rebuild</a:t>
            </a:r>
          </a:p>
          <a:p>
            <a:r>
              <a:rPr lang="en-US" baseline="0" dirty="0" smtClean="0"/>
              <a:t>121% increase in agricultural area</a:t>
            </a:r>
          </a:p>
          <a:p>
            <a:r>
              <a:rPr lang="en-US" baseline="0" dirty="0" smtClean="0"/>
              <a:t>154% increase in settlement</a:t>
            </a:r>
          </a:p>
          <a:p>
            <a:endParaRPr lang="en-US" baseline="0" dirty="0" smtClean="0"/>
          </a:p>
          <a:p>
            <a:endParaRPr lang="en-US" baseline="0" dirty="0" smtClean="0"/>
          </a:p>
          <a:p>
            <a:r>
              <a:rPr lang="en-US" baseline="0" dirty="0" smtClean="0"/>
              <a:t>	</a:t>
            </a:r>
            <a:endParaRPr lang="en-US" baseline="0" dirty="0" smtClean="0"/>
          </a:p>
        </p:txBody>
      </p:sp>
      <p:sp>
        <p:nvSpPr>
          <p:cNvPr id="4" name="Slide Number Placeholder 3"/>
          <p:cNvSpPr>
            <a:spLocks noGrp="1"/>
          </p:cNvSpPr>
          <p:nvPr>
            <p:ph type="sldNum" sz="quarter" idx="10"/>
          </p:nvPr>
        </p:nvSpPr>
        <p:spPr/>
        <p:txBody>
          <a:bodyPr/>
          <a:lstStyle/>
          <a:p>
            <a:fld id="{34119C23-C7AC-4106-86C2-E4C436987DEF}" type="slidenum">
              <a:rPr lang="en-US" smtClean="0"/>
              <a:t>4</a:t>
            </a:fld>
            <a:endParaRPr lang="en-US"/>
          </a:p>
        </p:txBody>
      </p:sp>
    </p:spTree>
    <p:extLst>
      <p:ext uri="{BB962C8B-B14F-4D97-AF65-F5344CB8AC3E}">
        <p14:creationId xmlns:p14="http://schemas.microsoft.com/office/powerpoint/2010/main" val="1245772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Social</a:t>
            </a:r>
            <a:r>
              <a:rPr lang="en-US" baseline="0" dirty="0" smtClean="0"/>
              <a:t> and human health impacts</a:t>
            </a:r>
          </a:p>
          <a:p>
            <a:r>
              <a:rPr lang="en-US" baseline="0" dirty="0" smtClean="0"/>
              <a:t>Suffering</a:t>
            </a:r>
          </a:p>
          <a:p>
            <a:r>
              <a:rPr lang="en-US" baseline="0" dirty="0" smtClean="0"/>
              <a:t>Refugees – stress resources in the area</a:t>
            </a:r>
          </a:p>
          <a:p>
            <a:endParaRPr lang="en-US" baseline="0" dirty="0" smtClean="0"/>
          </a:p>
          <a:p>
            <a:r>
              <a:rPr lang="en-US" baseline="0" dirty="0" smtClean="0"/>
              <a:t>Resource scarcity - war – positive feedback loop</a:t>
            </a:r>
          </a:p>
          <a:p>
            <a:r>
              <a:rPr lang="en-US" baseline="0" dirty="0" smtClean="0"/>
              <a:t>Religion – often reason for war</a:t>
            </a:r>
          </a:p>
          <a:p>
            <a:r>
              <a:rPr lang="en-US" baseline="0" dirty="0" smtClean="0"/>
              <a:t>Other reasons – cultural obsession with growth</a:t>
            </a:r>
          </a:p>
          <a:p>
            <a:r>
              <a:rPr lang="en-US" baseline="0" dirty="0" smtClean="0"/>
              <a:t>Culture – risk perception – “0” risk – applied to war and to sustainability/environment</a:t>
            </a:r>
          </a:p>
          <a:p>
            <a:r>
              <a:rPr lang="en-US" baseline="0" dirty="0" smtClean="0"/>
              <a:t>Other reasons – preventative war – no mutual trust – only mutual suspicion</a:t>
            </a:r>
          </a:p>
          <a:p>
            <a:endParaRPr lang="en-US" baseline="0" dirty="0" smtClean="0"/>
          </a:p>
          <a:p>
            <a:r>
              <a:rPr lang="en-US" baseline="0" dirty="0" smtClean="0"/>
              <a:t>Technology</a:t>
            </a:r>
          </a:p>
          <a:p>
            <a:r>
              <a:rPr lang="en-US" baseline="0" dirty="0" smtClean="0"/>
              <a:t>Nuclear bombs</a:t>
            </a:r>
          </a:p>
          <a:p>
            <a:r>
              <a:rPr lang="en-US" baseline="0" dirty="0" smtClean="0"/>
              <a:t>Drones</a:t>
            </a:r>
          </a:p>
          <a:p>
            <a:r>
              <a:rPr lang="en-US" baseline="0" dirty="0" smtClean="0"/>
              <a:t>Tanks – fossil fuel use</a:t>
            </a:r>
          </a:p>
          <a:p>
            <a:r>
              <a:rPr lang="en-US" baseline="0" dirty="0" smtClean="0"/>
              <a:t>Also material use – rebuilding</a:t>
            </a:r>
          </a:p>
          <a:p>
            <a:r>
              <a:rPr lang="en-US" baseline="0" dirty="0" smtClean="0"/>
              <a:t>Economic resources – US Defense budget ~$700B</a:t>
            </a:r>
          </a:p>
          <a:p>
            <a:r>
              <a:rPr lang="en-US" baseline="0" dirty="0" smtClean="0"/>
              <a:t>Direct costs of war</a:t>
            </a:r>
          </a:p>
          <a:p>
            <a:r>
              <a:rPr lang="en-US" baseline="0" dirty="0" smtClean="0"/>
              <a:t>Cost of maintaining a military</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34119C23-C7AC-4106-86C2-E4C436987DEF}" type="slidenum">
              <a:rPr lang="en-US" smtClean="0"/>
              <a:t>5</a:t>
            </a:fld>
            <a:endParaRPr lang="en-US"/>
          </a:p>
        </p:txBody>
      </p:sp>
    </p:spTree>
    <p:extLst>
      <p:ext uri="{BB962C8B-B14F-4D97-AF65-F5344CB8AC3E}">
        <p14:creationId xmlns:p14="http://schemas.microsoft.com/office/powerpoint/2010/main" val="2388912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119C23-C7AC-4106-86C2-E4C436987DEF}" type="slidenum">
              <a:rPr lang="en-US" smtClean="0"/>
              <a:t>6</a:t>
            </a:fld>
            <a:endParaRPr lang="en-US"/>
          </a:p>
        </p:txBody>
      </p:sp>
    </p:spTree>
    <p:extLst>
      <p:ext uri="{BB962C8B-B14F-4D97-AF65-F5344CB8AC3E}">
        <p14:creationId xmlns:p14="http://schemas.microsoft.com/office/powerpoint/2010/main" val="478472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Begin with</a:t>
            </a:r>
            <a:r>
              <a:rPr lang="en-US" baseline="0" dirty="0" smtClean="0"/>
              <a:t> religion n</a:t>
            </a:r>
            <a:r>
              <a:rPr lang="en-US" dirty="0" smtClean="0"/>
              <a:t>eeds to provide a</a:t>
            </a:r>
            <a:r>
              <a:rPr lang="en-US" baseline="0" dirty="0" smtClean="0"/>
              <a:t> deeper meaning/reason for sustainability</a:t>
            </a:r>
          </a:p>
          <a:p>
            <a:r>
              <a:rPr lang="en-US" baseline="0" dirty="0" smtClean="0"/>
              <a:t>Tricky issue - inherent unsustainability of the earth</a:t>
            </a:r>
          </a:p>
          <a:p>
            <a:r>
              <a:rPr lang="en-US" baseline="0" dirty="0" smtClean="0"/>
              <a:t>Extinctions in the past -&gt; inherent unsustainability of earth</a:t>
            </a:r>
          </a:p>
          <a:p>
            <a:r>
              <a:rPr lang="en-US" baseline="0" dirty="0" smtClean="0"/>
              <a:t>Extinction of frogs – caused naturally or by humans does it matter?</a:t>
            </a:r>
          </a:p>
          <a:p>
            <a:endParaRPr lang="en-US" baseline="0" dirty="0" smtClean="0"/>
          </a:p>
          <a:p>
            <a:r>
              <a:rPr lang="en-US" baseline="0" dirty="0" smtClean="0"/>
              <a:t>Judaism, Islam, and Christianity</a:t>
            </a:r>
          </a:p>
          <a:p>
            <a:r>
              <a:rPr lang="en-US" baseline="0" dirty="0" smtClean="0"/>
              <a:t>Separation of humans and nature</a:t>
            </a:r>
          </a:p>
          <a:p>
            <a:r>
              <a:rPr lang="en-US" baseline="0" dirty="0" smtClean="0"/>
              <a:t>Resources were meant to be used</a:t>
            </a:r>
          </a:p>
          <a:p>
            <a:r>
              <a:rPr lang="en-US" baseline="0" dirty="0" smtClean="0"/>
              <a:t>Capitalism</a:t>
            </a:r>
          </a:p>
          <a:p>
            <a:r>
              <a:rPr lang="en-US" baseline="0" dirty="0" smtClean="0"/>
              <a:t>Advertising – confusion of wants and needs</a:t>
            </a:r>
          </a:p>
          <a:p>
            <a:r>
              <a:rPr lang="en-US" baseline="0" dirty="0" smtClean="0"/>
              <a:t>Addiction</a:t>
            </a:r>
          </a:p>
          <a:p>
            <a:r>
              <a:rPr lang="en-US" baseline="0" dirty="0" smtClean="0"/>
              <a:t>Spreading capitalism – like a disease</a:t>
            </a:r>
          </a:p>
        </p:txBody>
      </p:sp>
      <p:sp>
        <p:nvSpPr>
          <p:cNvPr id="4" name="Slide Number Placeholder 3"/>
          <p:cNvSpPr>
            <a:spLocks noGrp="1"/>
          </p:cNvSpPr>
          <p:nvPr>
            <p:ph type="sldNum" sz="quarter" idx="10"/>
          </p:nvPr>
        </p:nvSpPr>
        <p:spPr/>
        <p:txBody>
          <a:bodyPr/>
          <a:lstStyle/>
          <a:p>
            <a:fld id="{34119C23-C7AC-4106-86C2-E4C436987DEF}" type="slidenum">
              <a:rPr lang="en-US" smtClean="0"/>
              <a:t>8</a:t>
            </a:fld>
            <a:endParaRPr lang="en-US"/>
          </a:p>
        </p:txBody>
      </p:sp>
    </p:spTree>
    <p:extLst>
      <p:ext uri="{BB962C8B-B14F-4D97-AF65-F5344CB8AC3E}">
        <p14:creationId xmlns:p14="http://schemas.microsoft.com/office/powerpoint/2010/main" val="1729450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Religion</a:t>
            </a:r>
            <a:r>
              <a:rPr lang="en-US" baseline="0" dirty="0" smtClean="0"/>
              <a:t> – motivation for being productive</a:t>
            </a:r>
          </a:p>
          <a:p>
            <a:r>
              <a:rPr lang="en-US" baseline="0" dirty="0" smtClean="0"/>
              <a:t>Contradiction with sustainability</a:t>
            </a:r>
          </a:p>
          <a:p>
            <a:r>
              <a:rPr lang="en-US" baseline="0" dirty="0" smtClean="0"/>
              <a:t>Attitude and Values taught by religion</a:t>
            </a:r>
          </a:p>
          <a:p>
            <a:endParaRPr lang="en-US" baseline="0" dirty="0" smtClean="0"/>
          </a:p>
          <a:p>
            <a:r>
              <a:rPr lang="en-US" baseline="0" dirty="0" smtClean="0"/>
              <a:t>Doesn’t necessarily change behavior</a:t>
            </a:r>
          </a:p>
          <a:p>
            <a:r>
              <a:rPr lang="en-US" baseline="0" dirty="0" smtClean="0"/>
              <a:t>Roger S. Gottlieb - Religion must get past “our addictive psychology, lust for power, fascination with technology and ease, and plain moral laziness”</a:t>
            </a:r>
          </a:p>
          <a:p>
            <a:endParaRPr lang="en-US" dirty="0" smtClean="0"/>
          </a:p>
          <a:p>
            <a:r>
              <a:rPr lang="en-US" dirty="0" smtClean="0"/>
              <a:t>Often</a:t>
            </a:r>
            <a:r>
              <a:rPr lang="en-US" baseline="0" dirty="0" smtClean="0"/>
              <a:t> a m</a:t>
            </a:r>
            <a:r>
              <a:rPr lang="en-US" dirty="0" smtClean="0"/>
              <a:t>otivating factor in</a:t>
            </a:r>
            <a:r>
              <a:rPr lang="en-US" baseline="0" dirty="0" smtClean="0"/>
              <a:t> mass deaths and wars (holocaust and Jewish, middle east)</a:t>
            </a:r>
          </a:p>
          <a:p>
            <a:r>
              <a:rPr lang="en-US" dirty="0" smtClean="0"/>
              <a:t>But also often</a:t>
            </a:r>
            <a:r>
              <a:rPr lang="en-US" baseline="0" dirty="0" smtClean="0"/>
              <a:t> promotes peace, stopping poverty</a:t>
            </a:r>
          </a:p>
          <a:p>
            <a:r>
              <a:rPr lang="en-US" baseline="0" dirty="0" smtClean="0"/>
              <a:t>Conflicts between religions – not sustainable</a:t>
            </a:r>
          </a:p>
          <a:p>
            <a:r>
              <a:rPr lang="en-US" baseline="0" dirty="0" smtClean="0"/>
              <a:t>If religion universally promoted sustainability – would help solve sustainability problems</a:t>
            </a:r>
            <a:endParaRPr lang="en-US" dirty="0"/>
          </a:p>
        </p:txBody>
      </p:sp>
      <p:sp>
        <p:nvSpPr>
          <p:cNvPr id="4" name="Slide Number Placeholder 3"/>
          <p:cNvSpPr>
            <a:spLocks noGrp="1"/>
          </p:cNvSpPr>
          <p:nvPr>
            <p:ph type="sldNum" sz="quarter" idx="10"/>
          </p:nvPr>
        </p:nvSpPr>
        <p:spPr/>
        <p:txBody>
          <a:bodyPr/>
          <a:lstStyle/>
          <a:p>
            <a:fld id="{34119C23-C7AC-4106-86C2-E4C436987DEF}" type="slidenum">
              <a:rPr lang="en-US" smtClean="0"/>
              <a:t>9</a:t>
            </a:fld>
            <a:endParaRPr lang="en-US"/>
          </a:p>
        </p:txBody>
      </p:sp>
    </p:spTree>
    <p:extLst>
      <p:ext uri="{BB962C8B-B14F-4D97-AF65-F5344CB8AC3E}">
        <p14:creationId xmlns:p14="http://schemas.microsoft.com/office/powerpoint/2010/main" val="110447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119C23-C7AC-4106-86C2-E4C436987DEF}" type="slidenum">
              <a:rPr lang="en-US" smtClean="0"/>
              <a:t>10</a:t>
            </a:fld>
            <a:endParaRPr lang="en-US"/>
          </a:p>
        </p:txBody>
      </p:sp>
    </p:spTree>
    <p:extLst>
      <p:ext uri="{BB962C8B-B14F-4D97-AF65-F5344CB8AC3E}">
        <p14:creationId xmlns:p14="http://schemas.microsoft.com/office/powerpoint/2010/main" val="478472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1D8BD707-D9CF-40AE-B4C6-C98DA3205C09}" type="datetimeFigureOut">
              <a:rPr lang="en-US" smtClean="0"/>
              <a:pPr/>
              <a:t>4/15/2014</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1D8BD707-D9CF-40AE-B4C6-C98DA3205C09}" type="datetimeFigureOut">
              <a:rPr lang="en-US" smtClean="0"/>
              <a:pPr/>
              <a:t>4/15/2014</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1D8BD707-D9CF-40AE-B4C6-C98DA3205C09}" type="datetimeFigureOut">
              <a:rPr lang="en-US" smtClean="0"/>
              <a:pPr/>
              <a:t>4/15/2014</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B6F15528-21DE-4FAA-801E-634DDDAF4B2B}"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1D8BD707-D9CF-40AE-B4C6-C98DA3205C09}" type="datetimeFigureOut">
              <a:rPr lang="en-US" smtClean="0"/>
              <a:pPr/>
              <a:t>4/15/2014</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1D8BD707-D9CF-40AE-B4C6-C98DA3205C09}" type="datetimeFigureOut">
              <a:rPr lang="en-US" smtClean="0"/>
              <a:pPr/>
              <a:t>4/15/2014</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4/15/2014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1D8BD707-D9CF-40AE-B4C6-C98DA3205C09}" type="datetimeFigureOut">
              <a:rPr lang="en-US" smtClean="0"/>
              <a:pPr/>
              <a:t>4/15/2014</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1D8BD707-D9CF-40AE-B4C6-C98DA3205C09}" type="datetimeFigureOut">
              <a:rPr lang="en-US" smtClean="0"/>
              <a:pPr/>
              <a:t>4/15/2014</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1D8BD707-D9CF-40AE-B4C6-C98DA3205C09}" type="datetimeFigureOut">
              <a:rPr lang="en-US" smtClean="0"/>
              <a:pPr/>
              <a:t>4/15/2014</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1D8BD707-D9CF-40AE-B4C6-C98DA3205C09}" type="datetimeFigureOut">
              <a:rPr lang="en-US" smtClean="0"/>
              <a:pPr/>
              <a:t>4/15/2014</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enduringamerica.com/home/2010/11/25/complications-of-war-jordan-and-the-iraqi-refugees.html" TargetMode="External"/><Relationship Id="rId13" Type="http://schemas.openxmlformats.org/officeDocument/2006/relationships/hyperlink" Target="http://www.theguardian.com/world/2012/mar/11/gchq-staff-war-crimes-drones" TargetMode="External"/><Relationship Id="rId3" Type="http://schemas.openxmlformats.org/officeDocument/2006/relationships/hyperlink" Target="http://www.nasa.gov/mission_pages/landsat/news/40th-top10-kuwait.html" TargetMode="External"/><Relationship Id="rId7" Type="http://schemas.openxmlformats.org/officeDocument/2006/relationships/hyperlink" Target="http://cryptome.org/info/im01/iraq-maim01.htm" TargetMode="External"/><Relationship Id="rId12" Type="http://schemas.openxmlformats.org/officeDocument/2006/relationships/hyperlink" Target="http://static2.businessinsider.com/image/4f97f3506bb3f79311000019/warren-buffett-lost-11-billion-on-his-financial-weapons-of-mass-destruction.jpg" TargetMode="External"/><Relationship Id="rId2" Type="http://schemas.openxmlformats.org/officeDocument/2006/relationships/hyperlink" Target="http://www.popularmechanics.com/science/energy/coal-oil-gas/biggest-oil-spills-in-history#slide-1" TargetMode="External"/><Relationship Id="rId1" Type="http://schemas.openxmlformats.org/officeDocument/2006/relationships/slideLayout" Target="../slideLayouts/slideLayout2.xml"/><Relationship Id="rId6" Type="http://schemas.openxmlformats.org/officeDocument/2006/relationships/hyperlink" Target="http://propertyshopzambia.com/listing/p1086-vacant-land-kapiri-mposhi/" TargetMode="External"/><Relationship Id="rId11" Type="http://schemas.openxmlformats.org/officeDocument/2006/relationships/hyperlink" Target="http://religiouswar.org/" TargetMode="External"/><Relationship Id="rId5" Type="http://schemas.openxmlformats.org/officeDocument/2006/relationships/hyperlink" Target="http://canadianlandmine.org/wp-content/uploads/2012/08/landmines.jpg" TargetMode="External"/><Relationship Id="rId10" Type="http://schemas.openxmlformats.org/officeDocument/2006/relationships/hyperlink" Target="http://mentalfloss.com/article/19768/6-crises-keep-economists-night" TargetMode="External"/><Relationship Id="rId4" Type="http://schemas.openxmlformats.org/officeDocument/2006/relationships/hyperlink" Target="http://www.zmescience.com/ecology/environmental-issues/agent-orange-amazon-forest-314354/" TargetMode="External"/><Relationship Id="rId9" Type="http://schemas.openxmlformats.org/officeDocument/2006/relationships/hyperlink" Target="http://kitup.military.com/2014/02/soldiers-war-modify-m4-boost-reliability.html" TargetMode="External"/><Relationship Id="rId14" Type="http://schemas.openxmlformats.org/officeDocument/2006/relationships/hyperlink" Target="http://eofdreams.com/photo/tank/05/"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www.npr.org/blogs/parallels/2013/05/16/180045066/Women-In-Combat-Lessons-From-The-Israel-Defense-Forces" TargetMode="External"/><Relationship Id="rId13" Type="http://schemas.openxmlformats.org/officeDocument/2006/relationships/hyperlink" Target="http://www.cherrybam.com/peace-graphics.php" TargetMode="External"/><Relationship Id="rId3" Type="http://schemas.openxmlformats.org/officeDocument/2006/relationships/hyperlink" Target="http://first2.plantbiology.msu.edu/resources/inquiry_activities/frog_activity.htm" TargetMode="External"/><Relationship Id="rId7" Type="http://schemas.openxmlformats.org/officeDocument/2006/relationships/hyperlink" Target="http://www.mentalhealthy.co.uk/addiction" TargetMode="External"/><Relationship Id="rId12" Type="http://schemas.openxmlformats.org/officeDocument/2006/relationships/hyperlink" Target="http://www.greenbiz.com/blog/2013/03/25/what-sustainability-anyway" TargetMode="External"/><Relationship Id="rId2" Type="http://schemas.openxmlformats.org/officeDocument/2006/relationships/hyperlink" Target="http://www.encognitive.com/node/18990" TargetMode="External"/><Relationship Id="rId1" Type="http://schemas.openxmlformats.org/officeDocument/2006/relationships/slideLayout" Target="../slideLayouts/slideLayout2.xml"/><Relationship Id="rId6" Type="http://schemas.openxmlformats.org/officeDocument/2006/relationships/hyperlink" Target="http://en.wikipedia.org/wiki/Abrahamic_religions" TargetMode="External"/><Relationship Id="rId11" Type="http://schemas.openxmlformats.org/officeDocument/2006/relationships/hyperlink" Target="http://www.thepersonaldevelopmentcompany.com/5-Ways-To-Increase-Productivity-In-Your-Business_b_113.html" TargetMode="External"/><Relationship Id="rId5" Type="http://schemas.openxmlformats.org/officeDocument/2006/relationships/hyperlink" Target="https://www.mtholyoke.edu/~waldr20m/classweb/worldpolitics/capitalism.html" TargetMode="External"/><Relationship Id="rId10" Type="http://schemas.openxmlformats.org/officeDocument/2006/relationships/hyperlink" Target="http://libcom.org/library/anti-semitism-national-socialism-moishe-postone" TargetMode="External"/><Relationship Id="rId4" Type="http://schemas.openxmlformats.org/officeDocument/2006/relationships/hyperlink" Target="http://truecapitalist.wikia.com/wiki/Capitalism" TargetMode="External"/><Relationship Id="rId9" Type="http://schemas.openxmlformats.org/officeDocument/2006/relationships/hyperlink" Target="http://www.operationworld.org/country/isra/owtext.html" TargetMode="External"/><Relationship Id="rId14" Type="http://schemas.openxmlformats.org/officeDocument/2006/relationships/hyperlink" Target="http://www.stlouisschoolnewspaper.com/features/2013/10/22/world-poverty/"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4.jpeg"/><Relationship Id="rId11" Type="http://schemas.openxmlformats.org/officeDocument/2006/relationships/image" Target="../media/image19.gif"/><Relationship Id="rId5" Type="http://schemas.openxmlformats.org/officeDocument/2006/relationships/image" Target="../media/image13.jpeg"/><Relationship Id="rId10" Type="http://schemas.openxmlformats.org/officeDocument/2006/relationships/image" Target="../media/image18.png"/><Relationship Id="rId4" Type="http://schemas.openxmlformats.org/officeDocument/2006/relationships/image" Target="../media/image12.jpeg"/><Relationship Id="rId9" Type="http://schemas.openxmlformats.org/officeDocument/2006/relationships/image" Target="../media/image1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gif"/><Relationship Id="rId7"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81000"/>
            <a:ext cx="8062912" cy="4724400"/>
          </a:xfrm>
        </p:spPr>
        <p:txBody>
          <a:bodyPr>
            <a:normAutofit/>
          </a:bodyPr>
          <a:lstStyle/>
          <a:p>
            <a:pPr algn="ctr"/>
            <a:r>
              <a:rPr lang="en-US" sz="4800" b="1" dirty="0" smtClean="0"/>
              <a:t>Matrix - Sustainability</a:t>
            </a:r>
            <a:br>
              <a:rPr lang="en-US" sz="4800" b="1" dirty="0" smtClean="0"/>
            </a:br>
            <a:r>
              <a:rPr lang="en-US" sz="4800" b="1" dirty="0" smtClean="0"/>
              <a:t/>
            </a:r>
            <a:br>
              <a:rPr lang="en-US" sz="4800" b="1" dirty="0" smtClean="0"/>
            </a:br>
            <a:r>
              <a:rPr lang="en-US" sz="4800" b="1" dirty="0" smtClean="0"/>
              <a:t>War</a:t>
            </a:r>
            <a:br>
              <a:rPr lang="en-US" sz="4800" b="1" dirty="0" smtClean="0"/>
            </a:br>
            <a:r>
              <a:rPr lang="en-US" sz="4800" b="1" dirty="0" smtClean="0"/>
              <a:t>&amp;</a:t>
            </a:r>
            <a:r>
              <a:rPr lang="en-US" sz="4800" b="1" dirty="0"/>
              <a:t/>
            </a:r>
            <a:br>
              <a:rPr lang="en-US" sz="4800" b="1" dirty="0"/>
            </a:br>
            <a:r>
              <a:rPr lang="en-US" sz="4800" b="1" dirty="0" smtClean="0"/>
              <a:t>Religion</a:t>
            </a:r>
            <a:endParaRPr lang="en-US" sz="4800" b="1" dirty="0"/>
          </a:p>
        </p:txBody>
      </p:sp>
      <p:sp>
        <p:nvSpPr>
          <p:cNvPr id="3" name="Subtitle 2"/>
          <p:cNvSpPr>
            <a:spLocks noGrp="1"/>
          </p:cNvSpPr>
          <p:nvPr>
            <p:ph type="subTitle" idx="1"/>
          </p:nvPr>
        </p:nvSpPr>
        <p:spPr>
          <a:xfrm>
            <a:off x="540544" y="5562600"/>
            <a:ext cx="8062912" cy="990600"/>
          </a:xfrm>
        </p:spPr>
        <p:txBody>
          <a:bodyPr/>
          <a:lstStyle/>
          <a:p>
            <a:pPr algn="ctr"/>
            <a:r>
              <a:rPr lang="en-US" b="1" dirty="0" smtClean="0"/>
              <a:t>Thomas Hartmann</a:t>
            </a:r>
            <a:endParaRPr lang="en-US" b="1" dirty="0"/>
          </a:p>
        </p:txBody>
      </p:sp>
    </p:spTree>
    <p:extLst>
      <p:ext uri="{BB962C8B-B14F-4D97-AF65-F5344CB8AC3E}">
        <p14:creationId xmlns:p14="http://schemas.microsoft.com/office/powerpoint/2010/main" val="19482001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399032"/>
          </a:xfrm>
        </p:spPr>
        <p:txBody>
          <a:bodyPr/>
          <a:lstStyle/>
          <a:p>
            <a:r>
              <a:rPr lang="en-US" dirty="0" smtClean="0"/>
              <a:t>Caption</a:t>
            </a:r>
            <a:endParaRPr lang="en-US" dirty="0"/>
          </a:p>
        </p:txBody>
      </p:sp>
      <p:sp>
        <p:nvSpPr>
          <p:cNvPr id="4" name="Content Placeholder 3"/>
          <p:cNvSpPr>
            <a:spLocks noGrp="1"/>
          </p:cNvSpPr>
          <p:nvPr>
            <p:ph idx="1"/>
          </p:nvPr>
        </p:nvSpPr>
        <p:spPr>
          <a:xfrm>
            <a:off x="457200" y="1219200"/>
            <a:ext cx="8229600" cy="5486400"/>
          </a:xfrm>
        </p:spPr>
        <p:txBody>
          <a:bodyPr>
            <a:normAutofit fontScale="47500" lnSpcReduction="20000"/>
          </a:bodyPr>
          <a:lstStyle/>
          <a:p>
            <a:pPr marL="64008" indent="0">
              <a:buNone/>
            </a:pPr>
            <a:r>
              <a:rPr lang="en-US" dirty="0" smtClean="0"/>
              <a:t>These images describe  many of the complex relationships that religion has with dimensions such as society, culture, sustainability, the environment, and economics.</a:t>
            </a:r>
          </a:p>
          <a:p>
            <a:pPr marL="64008" indent="0">
              <a:buNone/>
            </a:pPr>
            <a:endParaRPr lang="en-US" dirty="0" smtClean="0"/>
          </a:p>
          <a:p>
            <a:pPr marL="64008" indent="0">
              <a:buNone/>
            </a:pPr>
            <a:r>
              <a:rPr lang="en-US" b="1" i="1" dirty="0" smtClean="0"/>
              <a:t>First </a:t>
            </a:r>
            <a:r>
              <a:rPr lang="en-US" b="1" i="1" dirty="0" smtClean="0"/>
              <a:t>Slide</a:t>
            </a:r>
          </a:p>
          <a:p>
            <a:pPr marL="64008" indent="0">
              <a:buNone/>
            </a:pPr>
            <a:r>
              <a:rPr lang="en-US" dirty="0" smtClean="0"/>
              <a:t>Religion must provide a deeper meaning to sustainability.  However, this is difficult because the earth is inherently unsustainable.  The image of a mutated frog, caused by human produced chemicals in the environment, raises the question of whether or not it matters that humans cause an extinction of a species if that species would eventually go extinct regardless of humans.  The image of the symbols for Judaism, Islam, and Christianity represents the underlying ideas  such as separation of humans from nature and that natural resources were made to be consumed that contribute to environmental and sustainability problems.  In particular, the remaining images show the problems with capitalism such as addiction to consumption and confusing of wants and needs.</a:t>
            </a:r>
            <a:endParaRPr lang="en-US" dirty="0"/>
          </a:p>
          <a:p>
            <a:pPr marL="64008" indent="0">
              <a:buNone/>
            </a:pPr>
            <a:endParaRPr lang="en-US" dirty="0" smtClean="0"/>
          </a:p>
          <a:p>
            <a:pPr marL="64008" indent="0">
              <a:buNone/>
            </a:pPr>
            <a:r>
              <a:rPr lang="en-US" b="1" i="1" dirty="0" smtClean="0"/>
              <a:t>Second </a:t>
            </a:r>
            <a:r>
              <a:rPr lang="en-US" b="1" i="1" dirty="0" smtClean="0"/>
              <a:t>Slide</a:t>
            </a:r>
          </a:p>
          <a:p>
            <a:pPr marL="64008" indent="0">
              <a:buNone/>
            </a:pPr>
            <a:r>
              <a:rPr lang="en-US" dirty="0" smtClean="0"/>
              <a:t>Often, religion preaches that productivity and progress is good, which is in directly conflict with sustainability.  However, the quote, “If you change nothing, nothing will change,” describes how there is a disconnect between human attitude and human behavior that </a:t>
            </a:r>
            <a:r>
              <a:rPr lang="en-US" dirty="0" smtClean="0"/>
              <a:t>must be addressed by religion because it is preventing progress towards environmental protection and sustainability.  Roger S. Gottlieb argues that religion must get past “our addictive psychology, lust for power, fascination with technology and ease, and plain moral laziness.”  </a:t>
            </a:r>
            <a:r>
              <a:rPr lang="en-US" dirty="0" smtClean="0"/>
              <a:t>Further, religion and war are often closely connected.  For example, many wars in the past have been over conflicts in religious views.  This is most apparent today in the Middle East.  Another example is the Holocaust, which was motivated primarily by hatred of Jews.  However, this mixed message that religion is </a:t>
            </a:r>
            <a:r>
              <a:rPr lang="en-US" dirty="0" smtClean="0"/>
              <a:t>conveying must be addressed.  On one hand, religion is often a motivating factor in conflict, while on the other hand, it promotes peace and combating poverty.</a:t>
            </a:r>
            <a:endParaRPr lang="en-US" b="1" i="1" dirty="0" smtClean="0"/>
          </a:p>
        </p:txBody>
      </p:sp>
    </p:spTree>
    <p:extLst>
      <p:ext uri="{BB962C8B-B14F-4D97-AF65-F5344CB8AC3E}">
        <p14:creationId xmlns:p14="http://schemas.microsoft.com/office/powerpoint/2010/main" val="2555803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Articles</a:t>
            </a:r>
            <a:endParaRPr lang="en-US" sz="4800" b="1" dirty="0"/>
          </a:p>
        </p:txBody>
      </p:sp>
      <p:sp>
        <p:nvSpPr>
          <p:cNvPr id="3" name="Content Placeholder 2"/>
          <p:cNvSpPr>
            <a:spLocks noGrp="1"/>
          </p:cNvSpPr>
          <p:nvPr>
            <p:ph idx="1"/>
          </p:nvPr>
        </p:nvSpPr>
        <p:spPr>
          <a:xfrm>
            <a:off x="457200" y="1371600"/>
            <a:ext cx="8229600" cy="5257800"/>
          </a:xfrm>
        </p:spPr>
        <p:txBody>
          <a:bodyPr>
            <a:normAutofit/>
          </a:bodyPr>
          <a:lstStyle/>
          <a:p>
            <a:r>
              <a:rPr lang="en-US" sz="1800" dirty="0"/>
              <a:t>Cairns Jr, J. (2003). War and sustainability. </a:t>
            </a:r>
            <a:r>
              <a:rPr lang="en-US" sz="1800" i="1" dirty="0"/>
              <a:t>International Journal of Sustainable Development &amp; World Ecology</a:t>
            </a:r>
            <a:r>
              <a:rPr lang="en-US" sz="1800" dirty="0"/>
              <a:t>, </a:t>
            </a:r>
            <a:r>
              <a:rPr lang="en-US" sz="1800" i="1" dirty="0"/>
              <a:t>10</a:t>
            </a:r>
            <a:r>
              <a:rPr lang="en-US" sz="1800" dirty="0"/>
              <a:t>(3), 185–193.</a:t>
            </a:r>
          </a:p>
          <a:p>
            <a:r>
              <a:rPr lang="en-US" sz="1800" dirty="0"/>
              <a:t>Clark, G. E. (2008). War and Sustainability: The Economic and Environmental Costs. </a:t>
            </a:r>
            <a:r>
              <a:rPr lang="en-US" sz="1800" i="1" dirty="0"/>
              <a:t>Environment</a:t>
            </a:r>
            <a:r>
              <a:rPr lang="en-US" sz="1800" dirty="0"/>
              <a:t>, </a:t>
            </a:r>
            <a:r>
              <a:rPr lang="en-US" sz="1800" i="1" dirty="0"/>
              <a:t>50</a:t>
            </a:r>
            <a:r>
              <a:rPr lang="en-US" sz="1800" dirty="0"/>
              <a:t>(1), 3–4.</a:t>
            </a:r>
          </a:p>
          <a:p>
            <a:r>
              <a:rPr lang="en-US" sz="1800" dirty="0"/>
              <a:t>Wilson, S. A., &amp; Wilson, C. O. (2013). Modelling the impacts of civil war on land use and land cover change within Kono District, Sierra Leone: a socio-geospatial approach. </a:t>
            </a:r>
            <a:r>
              <a:rPr lang="en-US" sz="1800" i="1" dirty="0" err="1"/>
              <a:t>Geocarto</a:t>
            </a:r>
            <a:r>
              <a:rPr lang="en-US" sz="1800" i="1" dirty="0"/>
              <a:t> International</a:t>
            </a:r>
            <a:r>
              <a:rPr lang="en-US" sz="1800" dirty="0"/>
              <a:t>, </a:t>
            </a:r>
            <a:r>
              <a:rPr lang="en-US" sz="1800" i="1" dirty="0"/>
              <a:t>28</a:t>
            </a:r>
            <a:r>
              <a:rPr lang="en-US" sz="1800" dirty="0"/>
              <a:t>(6), 476–501. </a:t>
            </a:r>
            <a:r>
              <a:rPr lang="en-US" sz="1800" dirty="0" smtClean="0"/>
              <a:t>doi:10.1080/10106049.2012.724456</a:t>
            </a:r>
          </a:p>
          <a:p>
            <a:r>
              <a:rPr lang="en-US" sz="1800" dirty="0"/>
              <a:t>Gottlieb, R. S. (2008). You </a:t>
            </a:r>
            <a:r>
              <a:rPr lang="en-US" sz="1800" dirty="0" err="1"/>
              <a:t>gonna</a:t>
            </a:r>
            <a:r>
              <a:rPr lang="en-US" sz="1800" dirty="0"/>
              <a:t> be here long? Religion and Sustainability. </a:t>
            </a:r>
            <a:r>
              <a:rPr lang="en-US" sz="1800" i="1" dirty="0"/>
              <a:t>Worldviews: Global Religions, Culture &amp; Ecology</a:t>
            </a:r>
            <a:r>
              <a:rPr lang="en-US" sz="1800" dirty="0"/>
              <a:t>, </a:t>
            </a:r>
            <a:r>
              <a:rPr lang="en-US" sz="1800" i="1" dirty="0"/>
              <a:t>12</a:t>
            </a:r>
            <a:r>
              <a:rPr lang="en-US" sz="1800" dirty="0"/>
              <a:t>(2/3), 163–178. doi:10.1163/156853508X359967</a:t>
            </a:r>
          </a:p>
          <a:p>
            <a:r>
              <a:rPr lang="en-US" sz="1800" dirty="0"/>
              <a:t>Jenkins, W. (2008). Sustainability and Religion. </a:t>
            </a:r>
            <a:r>
              <a:rPr lang="en-US" sz="1800" i="1" dirty="0"/>
              <a:t>Worldviews: Global Religions, Culture &amp; Ecology</a:t>
            </a:r>
            <a:r>
              <a:rPr lang="en-US" sz="1800" dirty="0"/>
              <a:t>, </a:t>
            </a:r>
            <a:r>
              <a:rPr lang="en-US" sz="1800" i="1" dirty="0"/>
              <a:t>12</a:t>
            </a:r>
            <a:r>
              <a:rPr lang="en-US" sz="1800" dirty="0"/>
              <a:t>(2/3), 109–111. doi:10.1163/156853508X359921</a:t>
            </a:r>
          </a:p>
          <a:p>
            <a:r>
              <a:rPr lang="en-US" sz="1800" dirty="0"/>
              <a:t>Rasmussen, L. L. (2011). Energy: The Challenges to and from Religion. </a:t>
            </a:r>
            <a:r>
              <a:rPr lang="en-US" sz="1800" i="1" dirty="0" err="1"/>
              <a:t>Zygon</a:t>
            </a:r>
            <a:r>
              <a:rPr lang="en-US" sz="1800" i="1" dirty="0"/>
              <a:t>: Journal of Religion &amp; Science</a:t>
            </a:r>
            <a:r>
              <a:rPr lang="en-US" sz="1800" dirty="0"/>
              <a:t>, </a:t>
            </a:r>
            <a:r>
              <a:rPr lang="en-US" sz="1800" i="1" dirty="0"/>
              <a:t>46</a:t>
            </a:r>
            <a:r>
              <a:rPr lang="en-US" sz="1800" dirty="0"/>
              <a:t>(4), 985–1002. </a:t>
            </a:r>
            <a:r>
              <a:rPr lang="en-US" sz="1800" dirty="0" smtClean="0"/>
              <a:t>doi:10.1111/j.1467-9744.2011.01224.x</a:t>
            </a:r>
            <a:endParaRPr lang="en-US" sz="1800" dirty="0"/>
          </a:p>
        </p:txBody>
      </p:sp>
    </p:spTree>
    <p:extLst>
      <p:ext uri="{BB962C8B-B14F-4D97-AF65-F5344CB8AC3E}">
        <p14:creationId xmlns:p14="http://schemas.microsoft.com/office/powerpoint/2010/main" val="28613424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Image Links (War)</a:t>
            </a:r>
            <a:endParaRPr lang="en-US" sz="4800" b="1" dirty="0"/>
          </a:p>
        </p:txBody>
      </p:sp>
      <p:sp>
        <p:nvSpPr>
          <p:cNvPr id="3" name="Content Placeholder 2"/>
          <p:cNvSpPr>
            <a:spLocks noGrp="1"/>
          </p:cNvSpPr>
          <p:nvPr>
            <p:ph idx="1"/>
          </p:nvPr>
        </p:nvSpPr>
        <p:spPr>
          <a:xfrm>
            <a:off x="457200" y="1371600"/>
            <a:ext cx="8229600" cy="5334000"/>
          </a:xfrm>
        </p:spPr>
        <p:txBody>
          <a:bodyPr>
            <a:normAutofit/>
          </a:bodyPr>
          <a:lstStyle/>
          <a:p>
            <a:r>
              <a:rPr lang="en-US" sz="1600" dirty="0">
                <a:hlinkClick r:id="rId2"/>
              </a:rPr>
              <a:t>http://</a:t>
            </a:r>
            <a:r>
              <a:rPr lang="en-US" sz="1600" dirty="0" smtClean="0">
                <a:hlinkClick r:id="rId2"/>
              </a:rPr>
              <a:t>www.popularmechanics.com/science/energy/coal-oil-gas/biggest-oil-spills-in-history#slide-1</a:t>
            </a:r>
            <a:endParaRPr lang="en-US" sz="1600" dirty="0" smtClean="0"/>
          </a:p>
          <a:p>
            <a:r>
              <a:rPr lang="en-US" sz="1600" dirty="0">
                <a:hlinkClick r:id="rId3"/>
              </a:rPr>
              <a:t>http://</a:t>
            </a:r>
            <a:r>
              <a:rPr lang="en-US" sz="1600" dirty="0" smtClean="0">
                <a:hlinkClick r:id="rId3"/>
              </a:rPr>
              <a:t>www.nasa.gov/mission_pages/landsat/news/40th-top10-kuwait.html</a:t>
            </a:r>
            <a:endParaRPr lang="en-US" sz="1600" dirty="0" smtClean="0"/>
          </a:p>
          <a:p>
            <a:r>
              <a:rPr lang="en-US" sz="1600" dirty="0">
                <a:hlinkClick r:id="rId4"/>
              </a:rPr>
              <a:t>http://www.zmescience.com/ecology/environmental-issues/agent-orange-amazon-forest-314354</a:t>
            </a:r>
            <a:r>
              <a:rPr lang="en-US" sz="1600" dirty="0" smtClean="0">
                <a:hlinkClick r:id="rId4"/>
              </a:rPr>
              <a:t>/</a:t>
            </a:r>
            <a:endParaRPr lang="en-US" sz="1600" dirty="0" smtClean="0"/>
          </a:p>
          <a:p>
            <a:r>
              <a:rPr lang="en-US" sz="1600" dirty="0">
                <a:hlinkClick r:id="rId5"/>
              </a:rPr>
              <a:t>http://</a:t>
            </a:r>
            <a:r>
              <a:rPr lang="en-US" sz="1600" dirty="0" smtClean="0">
                <a:hlinkClick r:id="rId5"/>
              </a:rPr>
              <a:t>canadianlandmine.org/wp-content/uploads/2012/08/landmines.jpg</a:t>
            </a:r>
            <a:endParaRPr lang="en-US" sz="1600" dirty="0" smtClean="0"/>
          </a:p>
          <a:p>
            <a:r>
              <a:rPr lang="en-US" sz="1600" dirty="0">
                <a:hlinkClick r:id="rId6"/>
              </a:rPr>
              <a:t>http://propertyshopzambia.com/listing/p1086-vacant-land-kapiri-mposhi</a:t>
            </a:r>
            <a:r>
              <a:rPr lang="en-US" sz="1600" dirty="0" smtClean="0">
                <a:hlinkClick r:id="rId6"/>
              </a:rPr>
              <a:t>/</a:t>
            </a:r>
            <a:endParaRPr lang="en-US" sz="1600" dirty="0" smtClean="0"/>
          </a:p>
          <a:p>
            <a:r>
              <a:rPr lang="en-US" sz="1600" dirty="0">
                <a:hlinkClick r:id="rId7"/>
              </a:rPr>
              <a:t>http://</a:t>
            </a:r>
            <a:r>
              <a:rPr lang="en-US" sz="1600" dirty="0" smtClean="0">
                <a:hlinkClick r:id="rId7"/>
              </a:rPr>
              <a:t>cryptome.org/info/im01/iraq-maim01.htm</a:t>
            </a:r>
            <a:endParaRPr lang="en-US" sz="1600" dirty="0" smtClean="0"/>
          </a:p>
          <a:p>
            <a:r>
              <a:rPr lang="en-US" sz="1600" dirty="0">
                <a:hlinkClick r:id="rId8"/>
              </a:rPr>
              <a:t>http://</a:t>
            </a:r>
            <a:r>
              <a:rPr lang="en-US" sz="1600" dirty="0" smtClean="0">
                <a:hlinkClick r:id="rId8"/>
              </a:rPr>
              <a:t>www.enduringamerica.com/home/2010/11/25/complications-of-war-jordan-and-the-iraqi-refugees.html</a:t>
            </a:r>
            <a:endParaRPr lang="en-US" sz="1600" dirty="0" smtClean="0"/>
          </a:p>
          <a:p>
            <a:r>
              <a:rPr lang="en-US" sz="1600" dirty="0">
                <a:hlinkClick r:id="rId9"/>
              </a:rPr>
              <a:t>http://</a:t>
            </a:r>
            <a:r>
              <a:rPr lang="en-US" sz="1600" dirty="0" smtClean="0">
                <a:hlinkClick r:id="rId9"/>
              </a:rPr>
              <a:t>kitup.military.com/2014/02/soldiers-war-modify-m4-boost-reliability.html</a:t>
            </a:r>
            <a:endParaRPr lang="en-US" sz="1600" dirty="0" smtClean="0"/>
          </a:p>
          <a:p>
            <a:r>
              <a:rPr lang="en-US" sz="1600" dirty="0">
                <a:hlinkClick r:id="rId10"/>
              </a:rPr>
              <a:t>http://</a:t>
            </a:r>
            <a:r>
              <a:rPr lang="en-US" sz="1600" dirty="0" smtClean="0">
                <a:hlinkClick r:id="rId10"/>
              </a:rPr>
              <a:t>mentalfloss.com/article/19768/6-crises-keep-economists-night</a:t>
            </a:r>
            <a:endParaRPr lang="en-US" sz="1600" dirty="0" smtClean="0"/>
          </a:p>
          <a:p>
            <a:r>
              <a:rPr lang="en-US" sz="1600" dirty="0">
                <a:hlinkClick r:id="rId11"/>
              </a:rPr>
              <a:t>http://religiouswar.org</a:t>
            </a:r>
            <a:r>
              <a:rPr lang="en-US" sz="1600" dirty="0" smtClean="0">
                <a:hlinkClick r:id="rId11"/>
              </a:rPr>
              <a:t>/</a:t>
            </a:r>
            <a:endParaRPr lang="en-US" sz="1600" dirty="0" smtClean="0"/>
          </a:p>
          <a:p>
            <a:r>
              <a:rPr lang="en-US" sz="1600" dirty="0">
                <a:hlinkClick r:id="rId12"/>
              </a:rPr>
              <a:t>http://</a:t>
            </a:r>
            <a:r>
              <a:rPr lang="en-US" sz="1600" dirty="0" smtClean="0">
                <a:hlinkClick r:id="rId12"/>
              </a:rPr>
              <a:t>static2.businessinsider.com/image/4f97f3506bb3f79311000019/warren-buffett-lost-11-billion-on-his-financial-weapons-of-mass-destruction.jpg</a:t>
            </a:r>
            <a:endParaRPr lang="en-US" sz="1600" dirty="0" smtClean="0"/>
          </a:p>
          <a:p>
            <a:r>
              <a:rPr lang="en-US" sz="1600" dirty="0">
                <a:hlinkClick r:id="rId13"/>
              </a:rPr>
              <a:t>http://</a:t>
            </a:r>
            <a:r>
              <a:rPr lang="en-US" sz="1600" dirty="0" smtClean="0">
                <a:hlinkClick r:id="rId13"/>
              </a:rPr>
              <a:t>www.theguardian.com/world/2012/mar/11/gchq-staff-war-crimes-drones</a:t>
            </a:r>
            <a:endParaRPr lang="en-US" sz="1600" dirty="0" smtClean="0"/>
          </a:p>
          <a:p>
            <a:r>
              <a:rPr lang="en-US" sz="1600" dirty="0">
                <a:hlinkClick r:id="rId14"/>
              </a:rPr>
              <a:t>http://eofdreams.com/photo/tank/05</a:t>
            </a:r>
            <a:r>
              <a:rPr lang="en-US" sz="1600" dirty="0" smtClean="0">
                <a:hlinkClick r:id="rId14"/>
              </a:rPr>
              <a:t>/</a:t>
            </a:r>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a:p>
        </p:txBody>
      </p:sp>
    </p:spTree>
    <p:extLst>
      <p:ext uri="{BB962C8B-B14F-4D97-AF65-F5344CB8AC3E}">
        <p14:creationId xmlns:p14="http://schemas.microsoft.com/office/powerpoint/2010/main" val="40615614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Image Links (Religion)</a:t>
            </a:r>
            <a:endParaRPr lang="en-US" sz="4800" b="1" dirty="0"/>
          </a:p>
        </p:txBody>
      </p:sp>
      <p:sp>
        <p:nvSpPr>
          <p:cNvPr id="3" name="Content Placeholder 2"/>
          <p:cNvSpPr>
            <a:spLocks noGrp="1"/>
          </p:cNvSpPr>
          <p:nvPr>
            <p:ph idx="1"/>
          </p:nvPr>
        </p:nvSpPr>
        <p:spPr>
          <a:xfrm>
            <a:off x="457200" y="1371600"/>
            <a:ext cx="8229600" cy="5257800"/>
          </a:xfrm>
        </p:spPr>
        <p:txBody>
          <a:bodyPr>
            <a:normAutofit fontScale="85000" lnSpcReduction="10000"/>
          </a:bodyPr>
          <a:lstStyle/>
          <a:p>
            <a:r>
              <a:rPr lang="en-US" sz="2000" dirty="0">
                <a:hlinkClick r:id="rId2"/>
              </a:rPr>
              <a:t>http://</a:t>
            </a:r>
            <a:r>
              <a:rPr lang="en-US" sz="2000" dirty="0" smtClean="0">
                <a:hlinkClick r:id="rId2"/>
              </a:rPr>
              <a:t>www.encognitive.com/node/18990</a:t>
            </a:r>
            <a:endParaRPr lang="en-US" sz="2000" dirty="0" smtClean="0"/>
          </a:p>
          <a:p>
            <a:r>
              <a:rPr lang="en-US" sz="2000" dirty="0">
                <a:hlinkClick r:id="rId3"/>
              </a:rPr>
              <a:t>http://</a:t>
            </a:r>
            <a:r>
              <a:rPr lang="en-US" sz="2000" dirty="0" smtClean="0">
                <a:hlinkClick r:id="rId3"/>
              </a:rPr>
              <a:t>first2.plantbiology.msu.edu/resources/inquiry_activities/frog_activity.htm</a:t>
            </a:r>
            <a:endParaRPr lang="en-US" sz="2000" dirty="0" smtClean="0"/>
          </a:p>
          <a:p>
            <a:r>
              <a:rPr lang="en-US" sz="2000" dirty="0">
                <a:hlinkClick r:id="rId4"/>
              </a:rPr>
              <a:t>http://</a:t>
            </a:r>
            <a:r>
              <a:rPr lang="en-US" sz="2000" dirty="0" smtClean="0">
                <a:hlinkClick r:id="rId4"/>
              </a:rPr>
              <a:t>truecapitalist.wikia.com/wiki/Capitalism</a:t>
            </a:r>
            <a:endParaRPr lang="en-US" sz="2000" dirty="0" smtClean="0"/>
          </a:p>
          <a:p>
            <a:r>
              <a:rPr lang="en-US" sz="2000" dirty="0">
                <a:hlinkClick r:id="rId5"/>
              </a:rPr>
              <a:t>https://www.mtholyoke.edu/~</a:t>
            </a:r>
            <a:r>
              <a:rPr lang="en-US" sz="2000" dirty="0" smtClean="0">
                <a:hlinkClick r:id="rId5"/>
              </a:rPr>
              <a:t>waldr20m/classweb/worldpolitics/capitalism.html</a:t>
            </a:r>
            <a:endParaRPr lang="en-US" sz="2000" dirty="0" smtClean="0"/>
          </a:p>
          <a:p>
            <a:r>
              <a:rPr lang="en-US" sz="2000" dirty="0">
                <a:hlinkClick r:id="rId6"/>
              </a:rPr>
              <a:t>http://</a:t>
            </a:r>
            <a:r>
              <a:rPr lang="en-US" sz="2000" dirty="0" smtClean="0">
                <a:hlinkClick r:id="rId6"/>
              </a:rPr>
              <a:t>en.wikipedia.org/wiki/Abrahamic_religions</a:t>
            </a:r>
            <a:endParaRPr lang="en-US" sz="2000" dirty="0" smtClean="0"/>
          </a:p>
          <a:p>
            <a:r>
              <a:rPr lang="en-US" sz="2000" dirty="0">
                <a:hlinkClick r:id="rId7"/>
              </a:rPr>
              <a:t>http://</a:t>
            </a:r>
            <a:r>
              <a:rPr lang="en-US" sz="2000" dirty="0" smtClean="0">
                <a:hlinkClick r:id="rId7"/>
              </a:rPr>
              <a:t>www.mentalhealthy.co.uk/addiction</a:t>
            </a:r>
            <a:endParaRPr lang="en-US" sz="2000" dirty="0" smtClean="0"/>
          </a:p>
          <a:p>
            <a:r>
              <a:rPr lang="en-US" sz="2000" dirty="0">
                <a:hlinkClick r:id="rId8"/>
              </a:rPr>
              <a:t>http://</a:t>
            </a:r>
            <a:r>
              <a:rPr lang="en-US" sz="2000" dirty="0" smtClean="0">
                <a:hlinkClick r:id="rId8"/>
              </a:rPr>
              <a:t>www.npr.org/blogs/parallels/2013/05/16/180045066/Women-In-Combat-Lessons-From-The-Israel-Defense-Forces</a:t>
            </a:r>
            <a:endParaRPr lang="en-US" sz="2000" dirty="0" smtClean="0"/>
          </a:p>
          <a:p>
            <a:r>
              <a:rPr lang="en-US" sz="2000" dirty="0">
                <a:hlinkClick r:id="rId9"/>
              </a:rPr>
              <a:t>http://</a:t>
            </a:r>
            <a:r>
              <a:rPr lang="en-US" sz="2000" dirty="0" smtClean="0">
                <a:hlinkClick r:id="rId9"/>
              </a:rPr>
              <a:t>www.operationworld.org/country/isra/owtext.html</a:t>
            </a:r>
            <a:endParaRPr lang="en-US" sz="2000" dirty="0" smtClean="0"/>
          </a:p>
          <a:p>
            <a:r>
              <a:rPr lang="en-US" sz="2000" dirty="0">
                <a:hlinkClick r:id="rId10"/>
              </a:rPr>
              <a:t>http://</a:t>
            </a:r>
            <a:r>
              <a:rPr lang="en-US" sz="2000" dirty="0" smtClean="0">
                <a:hlinkClick r:id="rId10"/>
              </a:rPr>
              <a:t>libcom.org/library/anti-semitism-national-socialism-moishe-postone</a:t>
            </a:r>
            <a:endParaRPr lang="en-US" sz="2000" dirty="0" smtClean="0"/>
          </a:p>
          <a:p>
            <a:r>
              <a:rPr lang="en-US" sz="2000" dirty="0">
                <a:hlinkClick r:id="rId11"/>
              </a:rPr>
              <a:t>http://</a:t>
            </a:r>
            <a:r>
              <a:rPr lang="en-US" sz="2000" dirty="0" smtClean="0">
                <a:hlinkClick r:id="rId11"/>
              </a:rPr>
              <a:t>www.thepersonaldevelopmentcompany.com/5-Ways-To-Increase-Productivity-In-Your-Business_b_113.html</a:t>
            </a:r>
            <a:endParaRPr lang="en-US" sz="2000" dirty="0" smtClean="0"/>
          </a:p>
          <a:p>
            <a:r>
              <a:rPr lang="en-US" sz="2000" dirty="0">
                <a:hlinkClick r:id="rId12"/>
              </a:rPr>
              <a:t>http://</a:t>
            </a:r>
            <a:r>
              <a:rPr lang="en-US" sz="2000" dirty="0" smtClean="0">
                <a:hlinkClick r:id="rId12"/>
              </a:rPr>
              <a:t>www.greenbiz.com/blog/2013/03/25/what-sustainability-anyway</a:t>
            </a:r>
            <a:endParaRPr lang="en-US" sz="2000" dirty="0" smtClean="0"/>
          </a:p>
          <a:p>
            <a:r>
              <a:rPr lang="en-US" sz="2000" dirty="0">
                <a:hlinkClick r:id="rId13"/>
              </a:rPr>
              <a:t>http://</a:t>
            </a:r>
            <a:r>
              <a:rPr lang="en-US" sz="2000" dirty="0" smtClean="0">
                <a:hlinkClick r:id="rId13"/>
              </a:rPr>
              <a:t>www.cherrybam.com/peace-graphics.php</a:t>
            </a:r>
            <a:endParaRPr lang="en-US" sz="2000" dirty="0" smtClean="0"/>
          </a:p>
          <a:p>
            <a:r>
              <a:rPr lang="en-US" sz="2000" dirty="0">
                <a:hlinkClick r:id="rId14"/>
              </a:rPr>
              <a:t>http://www.stlouisschoolnewspaper.com/features/2013/10/22/world-poverty</a:t>
            </a:r>
            <a:r>
              <a:rPr lang="en-US" sz="2000" dirty="0" smtClean="0">
                <a:hlinkClick r:id="rId14"/>
              </a:rPr>
              <a:t>/</a:t>
            </a:r>
            <a:endParaRPr lang="en-US" sz="2000" dirty="0" smtClean="0"/>
          </a:p>
          <a:p>
            <a:endParaRPr lang="en-US" sz="2000" dirty="0" smtClean="0"/>
          </a:p>
          <a:p>
            <a:endParaRPr lang="en-US" sz="2000" dirty="0" smtClean="0"/>
          </a:p>
          <a:p>
            <a:endParaRPr lang="en-US" sz="2000" dirty="0" smtClean="0"/>
          </a:p>
        </p:txBody>
      </p:sp>
    </p:spTree>
    <p:extLst>
      <p:ext uri="{BB962C8B-B14F-4D97-AF65-F5344CB8AC3E}">
        <p14:creationId xmlns:p14="http://schemas.microsoft.com/office/powerpoint/2010/main" val="29715593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432322" y="1911569"/>
            <a:ext cx="19050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i="1" dirty="0" smtClean="0"/>
              <a:t>Political</a:t>
            </a:r>
            <a:endParaRPr lang="en-US" sz="2800" b="1" i="1" dirty="0"/>
          </a:p>
        </p:txBody>
      </p:sp>
      <p:sp>
        <p:nvSpPr>
          <p:cNvPr id="7" name="Rounded Rectangle 6"/>
          <p:cNvSpPr/>
          <p:nvPr/>
        </p:nvSpPr>
        <p:spPr>
          <a:xfrm>
            <a:off x="4789934" y="1889891"/>
            <a:ext cx="19050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i="1" dirty="0" smtClean="0"/>
              <a:t>Legal</a:t>
            </a:r>
            <a:endParaRPr lang="en-US" sz="2800" b="1" i="1" dirty="0"/>
          </a:p>
        </p:txBody>
      </p:sp>
      <p:sp>
        <p:nvSpPr>
          <p:cNvPr id="8" name="Rounded Rectangle 7"/>
          <p:cNvSpPr/>
          <p:nvPr/>
        </p:nvSpPr>
        <p:spPr>
          <a:xfrm>
            <a:off x="264564" y="3105150"/>
            <a:ext cx="2167758"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i="1" dirty="0" smtClean="0"/>
              <a:t>Economic</a:t>
            </a:r>
            <a:endParaRPr lang="en-US" sz="2800" b="1" i="1" dirty="0"/>
          </a:p>
        </p:txBody>
      </p:sp>
      <p:sp>
        <p:nvSpPr>
          <p:cNvPr id="9" name="Rounded Rectangle 8"/>
          <p:cNvSpPr/>
          <p:nvPr/>
        </p:nvSpPr>
        <p:spPr>
          <a:xfrm>
            <a:off x="6161935" y="3427686"/>
            <a:ext cx="2895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i="1" dirty="0" smtClean="0"/>
              <a:t>Technological</a:t>
            </a:r>
            <a:endParaRPr lang="en-US" sz="2800" b="1" i="1" dirty="0"/>
          </a:p>
        </p:txBody>
      </p:sp>
      <p:sp>
        <p:nvSpPr>
          <p:cNvPr id="12" name="Rounded Rectangle 11"/>
          <p:cNvSpPr/>
          <p:nvPr/>
        </p:nvSpPr>
        <p:spPr>
          <a:xfrm>
            <a:off x="5928347" y="5037575"/>
            <a:ext cx="2438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t>Behavioral</a:t>
            </a:r>
          </a:p>
        </p:txBody>
      </p:sp>
      <p:sp>
        <p:nvSpPr>
          <p:cNvPr id="13" name="Rounded Rectangle 12"/>
          <p:cNvSpPr/>
          <p:nvPr/>
        </p:nvSpPr>
        <p:spPr>
          <a:xfrm>
            <a:off x="397523" y="5062866"/>
            <a:ext cx="19050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i="1" dirty="0" smtClean="0"/>
              <a:t>Cultural</a:t>
            </a:r>
          </a:p>
        </p:txBody>
      </p:sp>
      <p:sp>
        <p:nvSpPr>
          <p:cNvPr id="14" name="Rounded Rectangle 13"/>
          <p:cNvSpPr/>
          <p:nvPr/>
        </p:nvSpPr>
        <p:spPr>
          <a:xfrm>
            <a:off x="3256604" y="6078921"/>
            <a:ext cx="234118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i="1" dirty="0" smtClean="0"/>
              <a:t>Ecological</a:t>
            </a:r>
          </a:p>
        </p:txBody>
      </p:sp>
      <p:cxnSp>
        <p:nvCxnSpPr>
          <p:cNvPr id="16" name="Straight Connector 15"/>
          <p:cNvCxnSpPr>
            <a:stCxn id="6" idx="3"/>
            <a:endCxn id="7" idx="1"/>
          </p:cNvCxnSpPr>
          <p:nvPr/>
        </p:nvCxnSpPr>
        <p:spPr>
          <a:xfrm flipV="1">
            <a:off x="4337322" y="2232791"/>
            <a:ext cx="452612" cy="21678"/>
          </a:xfrm>
          <a:prstGeom prst="line">
            <a:avLst/>
          </a:prstGeom>
        </p:spPr>
        <p:style>
          <a:lnRef idx="3">
            <a:schemeClr val="accent1"/>
          </a:lnRef>
          <a:fillRef idx="0">
            <a:schemeClr val="accent1"/>
          </a:fillRef>
          <a:effectRef idx="2">
            <a:schemeClr val="accent1"/>
          </a:effectRef>
          <a:fontRef idx="minor">
            <a:schemeClr val="tx1"/>
          </a:fontRef>
        </p:style>
      </p:cxnSp>
      <p:cxnSp>
        <p:nvCxnSpPr>
          <p:cNvPr id="18" name="Straight Connector 17"/>
          <p:cNvCxnSpPr>
            <a:stCxn id="7" idx="3"/>
            <a:endCxn id="9" idx="0"/>
          </p:cNvCxnSpPr>
          <p:nvPr/>
        </p:nvCxnSpPr>
        <p:spPr>
          <a:xfrm>
            <a:off x="6694934" y="2232791"/>
            <a:ext cx="914801" cy="1194895"/>
          </a:xfrm>
          <a:prstGeom prst="line">
            <a:avLst/>
          </a:prstGeom>
        </p:spPr>
        <p:style>
          <a:lnRef idx="3">
            <a:schemeClr val="accent1"/>
          </a:lnRef>
          <a:fillRef idx="0">
            <a:schemeClr val="accent1"/>
          </a:fillRef>
          <a:effectRef idx="2">
            <a:schemeClr val="accent1"/>
          </a:effectRef>
          <a:fontRef idx="minor">
            <a:schemeClr val="tx1"/>
          </a:fontRef>
        </p:style>
      </p:cxnSp>
      <p:cxnSp>
        <p:nvCxnSpPr>
          <p:cNvPr id="22" name="Straight Connector 21"/>
          <p:cNvCxnSpPr>
            <a:stCxn id="8" idx="0"/>
            <a:endCxn id="6" idx="1"/>
          </p:cNvCxnSpPr>
          <p:nvPr/>
        </p:nvCxnSpPr>
        <p:spPr>
          <a:xfrm flipV="1">
            <a:off x="1348443" y="2254469"/>
            <a:ext cx="1083879" cy="850681"/>
          </a:xfrm>
          <a:prstGeom prst="line">
            <a:avLst/>
          </a:prstGeom>
        </p:spPr>
        <p:style>
          <a:lnRef idx="3">
            <a:schemeClr val="accent1"/>
          </a:lnRef>
          <a:fillRef idx="0">
            <a:schemeClr val="accent1"/>
          </a:fillRef>
          <a:effectRef idx="2">
            <a:schemeClr val="accent1"/>
          </a:effectRef>
          <a:fontRef idx="minor">
            <a:schemeClr val="tx1"/>
          </a:fontRef>
        </p:style>
      </p:cxnSp>
      <p:cxnSp>
        <p:nvCxnSpPr>
          <p:cNvPr id="32" name="Straight Connector 31"/>
          <p:cNvCxnSpPr>
            <a:stCxn id="13" idx="3"/>
            <a:endCxn id="12" idx="1"/>
          </p:cNvCxnSpPr>
          <p:nvPr/>
        </p:nvCxnSpPr>
        <p:spPr>
          <a:xfrm flipV="1">
            <a:off x="2302523" y="5380475"/>
            <a:ext cx="3625824" cy="25291"/>
          </a:xfrm>
          <a:prstGeom prst="line">
            <a:avLst/>
          </a:prstGeom>
        </p:spPr>
        <p:style>
          <a:lnRef idx="3">
            <a:schemeClr val="accent1"/>
          </a:lnRef>
          <a:fillRef idx="0">
            <a:schemeClr val="accent1"/>
          </a:fillRef>
          <a:effectRef idx="2">
            <a:schemeClr val="accent1"/>
          </a:effectRef>
          <a:fontRef idx="minor">
            <a:schemeClr val="tx1"/>
          </a:fontRef>
        </p:style>
      </p:cxnSp>
      <p:cxnSp>
        <p:nvCxnSpPr>
          <p:cNvPr id="34" name="Straight Connector 33"/>
          <p:cNvCxnSpPr>
            <a:stCxn id="14" idx="0"/>
            <a:endCxn id="9" idx="1"/>
          </p:cNvCxnSpPr>
          <p:nvPr/>
        </p:nvCxnSpPr>
        <p:spPr>
          <a:xfrm flipV="1">
            <a:off x="4427194" y="3770586"/>
            <a:ext cx="1734741" cy="2308335"/>
          </a:xfrm>
          <a:prstGeom prst="line">
            <a:avLst/>
          </a:prstGeom>
        </p:spPr>
        <p:style>
          <a:lnRef idx="3">
            <a:schemeClr val="accent1"/>
          </a:lnRef>
          <a:fillRef idx="0">
            <a:schemeClr val="accent1"/>
          </a:fillRef>
          <a:effectRef idx="2">
            <a:schemeClr val="accent1"/>
          </a:effectRef>
          <a:fontRef idx="minor">
            <a:schemeClr val="tx1"/>
          </a:fontRef>
        </p:style>
      </p:cxnSp>
      <p:cxnSp>
        <p:nvCxnSpPr>
          <p:cNvPr id="36" name="Straight Connector 35"/>
          <p:cNvCxnSpPr>
            <a:stCxn id="14" idx="3"/>
            <a:endCxn id="12" idx="2"/>
          </p:cNvCxnSpPr>
          <p:nvPr/>
        </p:nvCxnSpPr>
        <p:spPr>
          <a:xfrm flipV="1">
            <a:off x="5597784" y="5723375"/>
            <a:ext cx="1549763" cy="698446"/>
          </a:xfrm>
          <a:prstGeom prst="line">
            <a:avLst/>
          </a:prstGeom>
        </p:spPr>
        <p:style>
          <a:lnRef idx="3">
            <a:schemeClr val="accent1"/>
          </a:lnRef>
          <a:fillRef idx="0">
            <a:schemeClr val="accent1"/>
          </a:fillRef>
          <a:effectRef idx="2">
            <a:schemeClr val="accent1"/>
          </a:effectRef>
          <a:fontRef idx="minor">
            <a:schemeClr val="tx1"/>
          </a:fontRef>
        </p:style>
      </p:cxnSp>
      <p:cxnSp>
        <p:nvCxnSpPr>
          <p:cNvPr id="44" name="Straight Connector 43"/>
          <p:cNvCxnSpPr>
            <a:stCxn id="6" idx="2"/>
            <a:endCxn id="14" idx="0"/>
          </p:cNvCxnSpPr>
          <p:nvPr/>
        </p:nvCxnSpPr>
        <p:spPr>
          <a:xfrm>
            <a:off x="3384822" y="2597369"/>
            <a:ext cx="1042372" cy="3481552"/>
          </a:xfrm>
          <a:prstGeom prst="line">
            <a:avLst/>
          </a:prstGeom>
        </p:spPr>
        <p:style>
          <a:lnRef idx="3">
            <a:schemeClr val="accent1"/>
          </a:lnRef>
          <a:fillRef idx="0">
            <a:schemeClr val="accent1"/>
          </a:fillRef>
          <a:effectRef idx="2">
            <a:schemeClr val="accent1"/>
          </a:effectRef>
          <a:fontRef idx="minor">
            <a:schemeClr val="tx1"/>
          </a:fontRef>
        </p:style>
      </p:cxnSp>
      <p:cxnSp>
        <p:nvCxnSpPr>
          <p:cNvPr id="46" name="Straight Connector 45"/>
          <p:cNvCxnSpPr>
            <a:stCxn id="8" idx="3"/>
            <a:endCxn id="14" idx="0"/>
          </p:cNvCxnSpPr>
          <p:nvPr/>
        </p:nvCxnSpPr>
        <p:spPr>
          <a:xfrm>
            <a:off x="2432322" y="3448050"/>
            <a:ext cx="1994872" cy="2630871"/>
          </a:xfrm>
          <a:prstGeom prst="line">
            <a:avLst/>
          </a:prstGeom>
        </p:spPr>
        <p:style>
          <a:lnRef idx="3">
            <a:schemeClr val="accent1"/>
          </a:lnRef>
          <a:fillRef idx="0">
            <a:schemeClr val="accent1"/>
          </a:fillRef>
          <a:effectRef idx="2">
            <a:schemeClr val="accent1"/>
          </a:effectRef>
          <a:fontRef idx="minor">
            <a:schemeClr val="tx1"/>
          </a:fontRef>
        </p:style>
      </p:cxnSp>
      <p:cxnSp>
        <p:nvCxnSpPr>
          <p:cNvPr id="48" name="Straight Connector 47"/>
          <p:cNvCxnSpPr>
            <a:stCxn id="14" idx="0"/>
            <a:endCxn id="7" idx="2"/>
          </p:cNvCxnSpPr>
          <p:nvPr/>
        </p:nvCxnSpPr>
        <p:spPr>
          <a:xfrm flipV="1">
            <a:off x="4427194" y="2575691"/>
            <a:ext cx="1315240" cy="3503230"/>
          </a:xfrm>
          <a:prstGeom prst="line">
            <a:avLst/>
          </a:prstGeom>
        </p:spPr>
        <p:style>
          <a:lnRef idx="3">
            <a:schemeClr val="accent1"/>
          </a:lnRef>
          <a:fillRef idx="0">
            <a:schemeClr val="accent1"/>
          </a:fillRef>
          <a:effectRef idx="2">
            <a:schemeClr val="accent1"/>
          </a:effectRef>
          <a:fontRef idx="minor">
            <a:schemeClr val="tx1"/>
          </a:fontRef>
        </p:style>
      </p:cxnSp>
      <p:cxnSp>
        <p:nvCxnSpPr>
          <p:cNvPr id="50" name="Straight Connector 49"/>
          <p:cNvCxnSpPr>
            <a:stCxn id="6" idx="2"/>
            <a:endCxn id="9" idx="1"/>
          </p:cNvCxnSpPr>
          <p:nvPr/>
        </p:nvCxnSpPr>
        <p:spPr>
          <a:xfrm>
            <a:off x="3384822" y="2597369"/>
            <a:ext cx="2777113" cy="1173217"/>
          </a:xfrm>
          <a:prstGeom prst="line">
            <a:avLst/>
          </a:prstGeom>
        </p:spPr>
        <p:style>
          <a:lnRef idx="3">
            <a:schemeClr val="accent1"/>
          </a:lnRef>
          <a:fillRef idx="0">
            <a:schemeClr val="accent1"/>
          </a:fillRef>
          <a:effectRef idx="2">
            <a:schemeClr val="accent1"/>
          </a:effectRef>
          <a:fontRef idx="minor">
            <a:schemeClr val="tx1"/>
          </a:fontRef>
        </p:style>
      </p:cxnSp>
      <p:cxnSp>
        <p:nvCxnSpPr>
          <p:cNvPr id="59" name="Straight Connector 58"/>
          <p:cNvCxnSpPr>
            <a:stCxn id="9" idx="2"/>
            <a:endCxn id="12" idx="0"/>
          </p:cNvCxnSpPr>
          <p:nvPr/>
        </p:nvCxnSpPr>
        <p:spPr>
          <a:xfrm flipH="1">
            <a:off x="7147547" y="4113486"/>
            <a:ext cx="462188" cy="924089"/>
          </a:xfrm>
          <a:prstGeom prst="line">
            <a:avLst/>
          </a:prstGeom>
        </p:spPr>
        <p:style>
          <a:lnRef idx="3">
            <a:schemeClr val="accent1"/>
          </a:lnRef>
          <a:fillRef idx="0">
            <a:schemeClr val="accent1"/>
          </a:fillRef>
          <a:effectRef idx="2">
            <a:schemeClr val="accent1"/>
          </a:effectRef>
          <a:fontRef idx="minor">
            <a:schemeClr val="tx1"/>
          </a:fontRef>
        </p:style>
      </p:cxnSp>
      <p:cxnSp>
        <p:nvCxnSpPr>
          <p:cNvPr id="61" name="Straight Connector 60"/>
          <p:cNvCxnSpPr>
            <a:stCxn id="13" idx="3"/>
            <a:endCxn id="6" idx="2"/>
          </p:cNvCxnSpPr>
          <p:nvPr/>
        </p:nvCxnSpPr>
        <p:spPr>
          <a:xfrm flipV="1">
            <a:off x="2302523" y="2597369"/>
            <a:ext cx="1082299" cy="2808397"/>
          </a:xfrm>
          <a:prstGeom prst="line">
            <a:avLst/>
          </a:prstGeom>
        </p:spPr>
        <p:style>
          <a:lnRef idx="3">
            <a:schemeClr val="accent1"/>
          </a:lnRef>
          <a:fillRef idx="0">
            <a:schemeClr val="accent1"/>
          </a:fillRef>
          <a:effectRef idx="2">
            <a:schemeClr val="accent1"/>
          </a:effectRef>
          <a:fontRef idx="minor">
            <a:schemeClr val="tx1"/>
          </a:fontRef>
        </p:style>
      </p:cxnSp>
      <p:cxnSp>
        <p:nvCxnSpPr>
          <p:cNvPr id="63" name="Straight Connector 62"/>
          <p:cNvCxnSpPr>
            <a:stCxn id="14" idx="1"/>
            <a:endCxn id="13" idx="2"/>
          </p:cNvCxnSpPr>
          <p:nvPr/>
        </p:nvCxnSpPr>
        <p:spPr>
          <a:xfrm flipH="1" flipV="1">
            <a:off x="1350023" y="5748666"/>
            <a:ext cx="1906581" cy="673155"/>
          </a:xfrm>
          <a:prstGeom prst="line">
            <a:avLst/>
          </a:prstGeom>
        </p:spPr>
        <p:style>
          <a:lnRef idx="3">
            <a:schemeClr val="accent1"/>
          </a:lnRef>
          <a:fillRef idx="0">
            <a:schemeClr val="accent1"/>
          </a:fillRef>
          <a:effectRef idx="2">
            <a:schemeClr val="accent1"/>
          </a:effectRef>
          <a:fontRef idx="minor">
            <a:schemeClr val="tx1"/>
          </a:fontRef>
        </p:style>
      </p:cxnSp>
      <p:sp>
        <p:nvSpPr>
          <p:cNvPr id="66" name="Title 65"/>
          <p:cNvSpPr>
            <a:spLocks noGrp="1"/>
          </p:cNvSpPr>
          <p:nvPr>
            <p:ph type="title"/>
          </p:nvPr>
        </p:nvSpPr>
        <p:spPr/>
        <p:txBody>
          <a:bodyPr>
            <a:normAutofit/>
          </a:bodyPr>
          <a:lstStyle/>
          <a:p>
            <a:pPr algn="ctr"/>
            <a:r>
              <a:rPr lang="en-US" sz="4800" b="1" dirty="0" smtClean="0"/>
              <a:t>Dimensions</a:t>
            </a:r>
            <a:endParaRPr lang="en-US" sz="4800" b="1" dirty="0"/>
          </a:p>
        </p:txBody>
      </p:sp>
      <p:cxnSp>
        <p:nvCxnSpPr>
          <p:cNvPr id="150" name="Straight Connector 149"/>
          <p:cNvCxnSpPr>
            <a:stCxn id="8" idx="3"/>
            <a:endCxn id="7" idx="2"/>
          </p:cNvCxnSpPr>
          <p:nvPr/>
        </p:nvCxnSpPr>
        <p:spPr>
          <a:xfrm flipV="1">
            <a:off x="2432322" y="2575691"/>
            <a:ext cx="3310112" cy="872359"/>
          </a:xfrm>
          <a:prstGeom prst="line">
            <a:avLst/>
          </a:prstGeom>
        </p:spPr>
        <p:style>
          <a:lnRef idx="3">
            <a:schemeClr val="accent1"/>
          </a:lnRef>
          <a:fillRef idx="0">
            <a:schemeClr val="accent1"/>
          </a:fillRef>
          <a:effectRef idx="2">
            <a:schemeClr val="accent1"/>
          </a:effectRef>
          <a:fontRef idx="minor">
            <a:schemeClr val="tx1"/>
          </a:fontRef>
        </p:style>
      </p:cxnSp>
      <p:cxnSp>
        <p:nvCxnSpPr>
          <p:cNvPr id="152" name="Straight Connector 151"/>
          <p:cNvCxnSpPr>
            <a:stCxn id="8" idx="3"/>
            <a:endCxn id="9" idx="1"/>
          </p:cNvCxnSpPr>
          <p:nvPr/>
        </p:nvCxnSpPr>
        <p:spPr>
          <a:xfrm>
            <a:off x="2432322" y="3448050"/>
            <a:ext cx="3729613" cy="322536"/>
          </a:xfrm>
          <a:prstGeom prst="line">
            <a:avLst/>
          </a:prstGeom>
        </p:spPr>
        <p:style>
          <a:lnRef idx="3">
            <a:schemeClr val="accent1"/>
          </a:lnRef>
          <a:fillRef idx="0">
            <a:schemeClr val="accent1"/>
          </a:fillRef>
          <a:effectRef idx="2">
            <a:schemeClr val="accent1"/>
          </a:effectRef>
          <a:fontRef idx="minor">
            <a:schemeClr val="tx1"/>
          </a:fontRef>
        </p:style>
      </p:cxnSp>
      <p:cxnSp>
        <p:nvCxnSpPr>
          <p:cNvPr id="154" name="Straight Connector 153"/>
          <p:cNvCxnSpPr>
            <a:stCxn id="13" idx="0"/>
            <a:endCxn id="8" idx="2"/>
          </p:cNvCxnSpPr>
          <p:nvPr/>
        </p:nvCxnSpPr>
        <p:spPr>
          <a:xfrm flipH="1" flipV="1">
            <a:off x="1348443" y="3790950"/>
            <a:ext cx="1580" cy="1271916"/>
          </a:xfrm>
          <a:prstGeom prst="line">
            <a:avLst/>
          </a:prstGeom>
        </p:spPr>
        <p:style>
          <a:lnRef idx="3">
            <a:schemeClr val="accent1"/>
          </a:lnRef>
          <a:fillRef idx="0">
            <a:schemeClr val="accent1"/>
          </a:fillRef>
          <a:effectRef idx="2">
            <a:schemeClr val="accent1"/>
          </a:effectRef>
          <a:fontRef idx="minor">
            <a:schemeClr val="tx1"/>
          </a:fontRef>
        </p:style>
      </p:cxnSp>
      <p:cxnSp>
        <p:nvCxnSpPr>
          <p:cNvPr id="207" name="Straight Connector 206"/>
          <p:cNvCxnSpPr>
            <a:stCxn id="13" idx="3"/>
            <a:endCxn id="7" idx="2"/>
          </p:cNvCxnSpPr>
          <p:nvPr/>
        </p:nvCxnSpPr>
        <p:spPr>
          <a:xfrm flipV="1">
            <a:off x="2302523" y="2575691"/>
            <a:ext cx="3439911" cy="2830075"/>
          </a:xfrm>
          <a:prstGeom prst="line">
            <a:avLst/>
          </a:prstGeom>
        </p:spPr>
        <p:style>
          <a:lnRef idx="3">
            <a:schemeClr val="accent1"/>
          </a:lnRef>
          <a:fillRef idx="0">
            <a:schemeClr val="accent1"/>
          </a:fillRef>
          <a:effectRef idx="2">
            <a:schemeClr val="accent1"/>
          </a:effectRef>
          <a:fontRef idx="minor">
            <a:schemeClr val="tx1"/>
          </a:fontRef>
        </p:style>
      </p:cxnSp>
      <p:cxnSp>
        <p:nvCxnSpPr>
          <p:cNvPr id="209" name="Straight Connector 208"/>
          <p:cNvCxnSpPr>
            <a:stCxn id="13" idx="3"/>
            <a:endCxn id="9" idx="1"/>
          </p:cNvCxnSpPr>
          <p:nvPr/>
        </p:nvCxnSpPr>
        <p:spPr>
          <a:xfrm flipV="1">
            <a:off x="2302523" y="3770586"/>
            <a:ext cx="3859412" cy="1635180"/>
          </a:xfrm>
          <a:prstGeom prst="line">
            <a:avLst/>
          </a:prstGeom>
        </p:spPr>
        <p:style>
          <a:lnRef idx="3">
            <a:schemeClr val="accent1"/>
          </a:lnRef>
          <a:fillRef idx="0">
            <a:schemeClr val="accent1"/>
          </a:fillRef>
          <a:effectRef idx="2">
            <a:schemeClr val="accent1"/>
          </a:effectRef>
          <a:fontRef idx="minor">
            <a:schemeClr val="tx1"/>
          </a:fontRef>
        </p:style>
      </p:cxnSp>
      <p:cxnSp>
        <p:nvCxnSpPr>
          <p:cNvPr id="211" name="Straight Connector 210"/>
          <p:cNvCxnSpPr>
            <a:stCxn id="8" idx="3"/>
            <a:endCxn id="12" idx="1"/>
          </p:cNvCxnSpPr>
          <p:nvPr/>
        </p:nvCxnSpPr>
        <p:spPr>
          <a:xfrm>
            <a:off x="2432322" y="3448050"/>
            <a:ext cx="3496025" cy="1932425"/>
          </a:xfrm>
          <a:prstGeom prst="line">
            <a:avLst/>
          </a:prstGeom>
        </p:spPr>
        <p:style>
          <a:lnRef idx="3">
            <a:schemeClr val="accent1"/>
          </a:lnRef>
          <a:fillRef idx="0">
            <a:schemeClr val="accent1"/>
          </a:fillRef>
          <a:effectRef idx="2">
            <a:schemeClr val="accent1"/>
          </a:effectRef>
          <a:fontRef idx="minor">
            <a:schemeClr val="tx1"/>
          </a:fontRef>
        </p:style>
      </p:cxnSp>
      <p:cxnSp>
        <p:nvCxnSpPr>
          <p:cNvPr id="213" name="Straight Connector 212"/>
          <p:cNvCxnSpPr>
            <a:stCxn id="6" idx="2"/>
            <a:endCxn id="12" idx="1"/>
          </p:cNvCxnSpPr>
          <p:nvPr/>
        </p:nvCxnSpPr>
        <p:spPr>
          <a:xfrm>
            <a:off x="3384822" y="2597369"/>
            <a:ext cx="2543525" cy="2783106"/>
          </a:xfrm>
          <a:prstGeom prst="line">
            <a:avLst/>
          </a:prstGeom>
        </p:spPr>
        <p:style>
          <a:lnRef idx="3">
            <a:schemeClr val="accent1"/>
          </a:lnRef>
          <a:fillRef idx="0">
            <a:schemeClr val="accent1"/>
          </a:fillRef>
          <a:effectRef idx="2">
            <a:schemeClr val="accent1"/>
          </a:effectRef>
          <a:fontRef idx="minor">
            <a:schemeClr val="tx1"/>
          </a:fontRef>
        </p:style>
      </p:cxnSp>
      <p:cxnSp>
        <p:nvCxnSpPr>
          <p:cNvPr id="246" name="Straight Connector 245"/>
          <p:cNvCxnSpPr>
            <a:stCxn id="7" idx="2"/>
            <a:endCxn id="12" idx="1"/>
          </p:cNvCxnSpPr>
          <p:nvPr/>
        </p:nvCxnSpPr>
        <p:spPr>
          <a:xfrm>
            <a:off x="5742434" y="2575691"/>
            <a:ext cx="185913" cy="2804784"/>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145223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533400" y="2438400"/>
            <a:ext cx="8062912" cy="1470025"/>
          </a:xfrm>
        </p:spPr>
        <p:txBody>
          <a:bodyPr/>
          <a:lstStyle/>
          <a:p>
            <a:pPr algn="ctr"/>
            <a:r>
              <a:rPr lang="en-US" dirty="0" smtClean="0"/>
              <a:t>WAR</a:t>
            </a:r>
            <a:endParaRPr lang="en-US" dirty="0"/>
          </a:p>
        </p:txBody>
      </p:sp>
    </p:spTree>
    <p:extLst>
      <p:ext uri="{BB962C8B-B14F-4D97-AF65-F5344CB8AC3E}">
        <p14:creationId xmlns:p14="http://schemas.microsoft.com/office/powerpoint/2010/main" val="24497379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3" name="Picture 19" descr="http://propertyshopzambia.com/wp-content/uploads/2013/08/GEDC114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7063" y="3605186"/>
            <a:ext cx="4326937" cy="32452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uwait's oil fields on the border with Iraq, before, during and after their burn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5759" y="5255"/>
            <a:ext cx="4209239" cy="23622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822"/>
            <a:ext cx="3399183"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descr="streaks of carbon-black smoke smear south/southwest from multiple oil fires in Kuwai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1350" y="5255"/>
            <a:ext cx="2152650" cy="215265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ffrd.org/Agent%20Orange%20images/Spraying%20HC%20Fieffer.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 y="2144767"/>
            <a:ext cx="4043112" cy="212243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cdn.zmescience.com/wp-content/uploads/2011/07/poisoned-amazon.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33799" y="1945305"/>
            <a:ext cx="3503743" cy="2403209"/>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48500" y="2123254"/>
            <a:ext cx="2095500" cy="166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7" name="Picture 13" descr="http://canadianlandmine.org/wp-content/uploads/2012/08/landmines.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022" y="4213335"/>
            <a:ext cx="3526221" cy="2644665"/>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chemical weapon"/>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76742" y="4273023"/>
            <a:ext cx="3771758" cy="2577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7871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0" name="Picture 12" descr="http://static2.businessinsider.com/image/4f97f3506bb3f79311000019/warren-buffett-lost-11-billion-on-his-financial-weapons-of-mass-destruc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133600"/>
            <a:ext cx="3810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enduringamerica.com/storage/blog-post-images/IRAQ%20REFUGEES.jpg?__SQUARESPACE_CACHEVERSION=12906673167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0"/>
            <a:ext cx="4066106" cy="278261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cryptome.org/info/im01/pict35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0" y="-284518"/>
            <a:ext cx="2344274" cy="315031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kitup.military.com/wp-content/uploads/2014/02/soldier_M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92368" y="21021"/>
            <a:ext cx="3151632" cy="211257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mentalfloss.com/wp-content/uploads/2008/10/oil-crisi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67" y="2782614"/>
            <a:ext cx="3848100" cy="225742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Religious War - Let the chaos begi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14149" y="2334940"/>
            <a:ext cx="266700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static.guim.co.uk/sys-images/Travel/Pix/pictures/2012/3/10/1331386045113/More-than-300-drone-attac-007.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2096" y="4949059"/>
            <a:ext cx="4381500" cy="26289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18" descr="Tan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20" descr="Tan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69" name="Picture 2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86325" y="4794392"/>
            <a:ext cx="2751473" cy="20636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71" name="Picture 23" descr="Defense Spending Since 200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36259" y="4391977"/>
            <a:ext cx="3696276" cy="2466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57869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399032"/>
          </a:xfrm>
        </p:spPr>
        <p:txBody>
          <a:bodyPr/>
          <a:lstStyle/>
          <a:p>
            <a:r>
              <a:rPr lang="en-US" dirty="0" smtClean="0"/>
              <a:t>Caption</a:t>
            </a:r>
            <a:endParaRPr lang="en-US" dirty="0"/>
          </a:p>
        </p:txBody>
      </p:sp>
      <p:sp>
        <p:nvSpPr>
          <p:cNvPr id="4" name="Content Placeholder 3"/>
          <p:cNvSpPr>
            <a:spLocks noGrp="1"/>
          </p:cNvSpPr>
          <p:nvPr>
            <p:ph idx="1"/>
          </p:nvPr>
        </p:nvSpPr>
        <p:spPr>
          <a:xfrm>
            <a:off x="457200" y="1219200"/>
            <a:ext cx="8229600" cy="5486400"/>
          </a:xfrm>
        </p:spPr>
        <p:txBody>
          <a:bodyPr>
            <a:normAutofit fontScale="47500" lnSpcReduction="20000"/>
          </a:bodyPr>
          <a:lstStyle/>
          <a:p>
            <a:pPr marL="64008" indent="0">
              <a:buNone/>
            </a:pPr>
            <a:r>
              <a:rPr lang="en-US" dirty="0" smtClean="0"/>
              <a:t>These images describe  many of the complex relationships that war has with dimensions such as economics, the environment, sustainability, human health, society, religion, and technology.</a:t>
            </a:r>
          </a:p>
          <a:p>
            <a:pPr marL="64008" indent="0">
              <a:buNone/>
            </a:pPr>
            <a:endParaRPr lang="en-US" dirty="0" smtClean="0"/>
          </a:p>
          <a:p>
            <a:pPr marL="64008" indent="0">
              <a:buNone/>
            </a:pPr>
            <a:r>
              <a:rPr lang="en-US" b="1" i="1" dirty="0" smtClean="0"/>
              <a:t>First Slide</a:t>
            </a:r>
            <a:endParaRPr lang="en-US" b="1" i="1" dirty="0"/>
          </a:p>
          <a:p>
            <a:pPr marL="64008" indent="0">
              <a:buNone/>
            </a:pPr>
            <a:r>
              <a:rPr lang="en-US" dirty="0" smtClean="0"/>
              <a:t>The first row of images shows the environmental destruction caused by the release of oil into the Red Sea and oil wells that were lit on fire by Iraqi forces in the 1991 Gulf War.  The second row shows the deforestation caused by the use of Agent Orange in the Vietnam War and the human health impact that it has on those exposed.  The image in the bottom left shows a land mine, which is a threat to humans and the environment both during and after a war.  The  image in the bottom right shows an area of bare land, which significantly increases as a result of war, along with a decline of productive agricultural area.</a:t>
            </a:r>
            <a:endParaRPr lang="en-US" dirty="0"/>
          </a:p>
          <a:p>
            <a:pPr marL="64008" indent="0">
              <a:buNone/>
            </a:pPr>
            <a:endParaRPr lang="en-US" dirty="0" smtClean="0"/>
          </a:p>
          <a:p>
            <a:pPr marL="64008" indent="0">
              <a:buNone/>
            </a:pPr>
            <a:r>
              <a:rPr lang="en-US" b="1" i="1" dirty="0" smtClean="0"/>
              <a:t>Second Slide</a:t>
            </a:r>
          </a:p>
          <a:p>
            <a:pPr marL="64008" indent="0">
              <a:buNone/>
            </a:pPr>
            <a:r>
              <a:rPr lang="en-US" dirty="0" smtClean="0"/>
              <a:t>The image in the top left shows an example of the direct threat that war has on human safety.  In the top center is an image refugees, which are displaced during war and put significant strain on the resources available in that area.  The image in the top right shows a combatant, which often linger after a war has ended, preventing society and culture from returning to normal.  The image in the middle left shows an example of natural resource scarcity, which is both a cause and consequence of war.  The tank in the bottom center consumes a significant amount of fuel, contributing to pollution, carbon emissions, and depletion of oil.  The image in the center represents how religion is often interwoven into the motivation of war and civil unrest.  The nuclear explosion and drone represent the involvement of science, engineering, and technology.  The graph of the United States defense spending in the bottom right shows the economic cost of both fighting a war and maintaining a military during peace.</a:t>
            </a:r>
          </a:p>
        </p:txBody>
      </p:sp>
    </p:spTree>
    <p:extLst>
      <p:ext uri="{BB962C8B-B14F-4D97-AF65-F5344CB8AC3E}">
        <p14:creationId xmlns:p14="http://schemas.microsoft.com/office/powerpoint/2010/main" val="3851467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533400" y="2438400"/>
            <a:ext cx="8062912" cy="1470025"/>
          </a:xfrm>
        </p:spPr>
        <p:txBody>
          <a:bodyPr/>
          <a:lstStyle/>
          <a:p>
            <a:pPr algn="ctr"/>
            <a:r>
              <a:rPr lang="en-US" dirty="0" smtClean="0"/>
              <a:t>RELIGION</a:t>
            </a:r>
            <a:endParaRPr lang="en-US" dirty="0"/>
          </a:p>
        </p:txBody>
      </p:sp>
    </p:spTree>
    <p:extLst>
      <p:ext uri="{BB962C8B-B14F-4D97-AF65-F5344CB8AC3E}">
        <p14:creationId xmlns:p14="http://schemas.microsoft.com/office/powerpoint/2010/main" val="41710453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http://upload.wikimedia.org/wikipedia/commons/3/3d/Three_main_Abrahamic_Religio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6908" y="2858813"/>
            <a:ext cx="1622520" cy="420052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The first church in the world: Nat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5" y="228600"/>
            <a:ext cx="3860800" cy="28956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first2.plantbiology.msu.edu/resources/inquiry_activities/Hr4H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4310" y="36786"/>
            <a:ext cx="2637139" cy="290085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img4.wikia.nocookie.net/__cb20120115230340/truecapitalist/images/0/0f/The_Faces_of_Capitalism_by_Pit_Kuru.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9428" y="36786"/>
            <a:ext cx="2997200" cy="3926332"/>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www.mentalhealthy.co.uk/sites/default/files/resize/Addiction-300x23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37536" y="4114800"/>
            <a:ext cx="3215728" cy="248683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www.mtholyoke.edu/%7Ewaldr20m/classweb/worldpolitics/images/corruption.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531" y="3417563"/>
            <a:ext cx="4761871"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47302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9" name="Picture 13" descr="http://www.sadmuffin.net/cherrybam/graphics/graphics-peace/peace02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259724"/>
            <a:ext cx="3048000" cy="292417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operationworld.org/files/ow/maps/lgmap/isra-MMAP-m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65160" y="34159"/>
            <a:ext cx="3784601" cy="26670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libcom.org/files/imagecache/article/images/library/holocaust00_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0"/>
            <a:ext cx="3124200" cy="4216466"/>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media.npr.org/assets/img/2013/05/16/israelWIC2_custom-9c0a063c5e8ec53d5b1dbd5f575dd9ebc57bc69a-s6-c3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5400" y="4111543"/>
            <a:ext cx="4038600" cy="2746457"/>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www.thepersonaldevelopmentcompany.com/assets/images/Productivity.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64" y="34159"/>
            <a:ext cx="2961236" cy="1801208"/>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descr="http://www.greenbiz.com/sites/default/files/imagecache/wide_large/what-is-sustainability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5" y="1769731"/>
            <a:ext cx="3084789" cy="2313592"/>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05000" y="4595591"/>
            <a:ext cx="3358139" cy="22387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723" y="4083323"/>
            <a:ext cx="2774677" cy="2774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60617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lnDef>
      <a:spPr/>
      <a:bodyPr/>
      <a:lstStyle/>
      <a:style>
        <a:lnRef idx="3">
          <a:schemeClr val="accent1"/>
        </a:lnRef>
        <a:fillRef idx="0">
          <a:schemeClr val="accent1"/>
        </a:fillRef>
        <a:effectRef idx="2">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686</TotalTime>
  <Words>1323</Words>
  <Application>Microsoft Office PowerPoint</Application>
  <PresentationFormat>On-screen Show (4:3)</PresentationFormat>
  <Paragraphs>139</Paragraphs>
  <Slides>13</Slides>
  <Notes>8</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Verve</vt:lpstr>
      <vt:lpstr>Matrix - Sustainability  War &amp; Religion</vt:lpstr>
      <vt:lpstr>Dimensions</vt:lpstr>
      <vt:lpstr>WAR</vt:lpstr>
      <vt:lpstr>PowerPoint Presentation</vt:lpstr>
      <vt:lpstr>PowerPoint Presentation</vt:lpstr>
      <vt:lpstr>Caption</vt:lpstr>
      <vt:lpstr>RELIGION</vt:lpstr>
      <vt:lpstr>PowerPoint Presentation</vt:lpstr>
      <vt:lpstr>PowerPoint Presentation</vt:lpstr>
      <vt:lpstr>Caption</vt:lpstr>
      <vt:lpstr>Articles</vt:lpstr>
      <vt:lpstr>Image Links (War)</vt:lpstr>
      <vt:lpstr>Image Links (Religion)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Matrix - Sustainability  War &amp; Religion</dc:title>
  <dc:creator>hartmt2</dc:creator>
  <cp:lastModifiedBy>Thomas Hartmann</cp:lastModifiedBy>
  <cp:revision>54</cp:revision>
  <dcterms:created xsi:type="dcterms:W3CDTF">2006-08-16T00:00:00Z</dcterms:created>
  <dcterms:modified xsi:type="dcterms:W3CDTF">2014-04-15T06:20:12Z</dcterms:modified>
</cp:coreProperties>
</file>